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333" r:id="rId2"/>
    <p:sldId id="521" r:id="rId3"/>
    <p:sldId id="622" r:id="rId4"/>
    <p:sldId id="623" r:id="rId5"/>
    <p:sldId id="665" r:id="rId6"/>
    <p:sldId id="666" r:id="rId7"/>
    <p:sldId id="667" r:id="rId8"/>
    <p:sldId id="668" r:id="rId9"/>
    <p:sldId id="625" r:id="rId10"/>
    <p:sldId id="626" r:id="rId11"/>
    <p:sldId id="627" r:id="rId12"/>
    <p:sldId id="657" r:id="rId13"/>
    <p:sldId id="669" r:id="rId14"/>
    <p:sldId id="670" r:id="rId15"/>
    <p:sldId id="658" r:id="rId16"/>
    <p:sldId id="663" r:id="rId17"/>
    <p:sldId id="659" r:id="rId18"/>
    <p:sldId id="660" r:id="rId19"/>
    <p:sldId id="664" r:id="rId20"/>
    <p:sldId id="635" r:id="rId21"/>
    <p:sldId id="661" r:id="rId22"/>
    <p:sldId id="636" r:id="rId23"/>
    <p:sldId id="643" r:id="rId24"/>
    <p:sldId id="644" r:id="rId25"/>
    <p:sldId id="645" r:id="rId26"/>
    <p:sldId id="646" r:id="rId27"/>
    <p:sldId id="647" r:id="rId28"/>
    <p:sldId id="648" r:id="rId29"/>
    <p:sldId id="649" r:id="rId30"/>
    <p:sldId id="603" r:id="rId31"/>
    <p:sldId id="522" r:id="rId32"/>
    <p:sldId id="671" r:id="rId33"/>
    <p:sldId id="523" r:id="rId34"/>
    <p:sldId id="524" r:id="rId35"/>
    <p:sldId id="525" r:id="rId36"/>
    <p:sldId id="672" r:id="rId37"/>
    <p:sldId id="673" r:id="rId38"/>
    <p:sldId id="674" r:id="rId39"/>
    <p:sldId id="675" r:id="rId40"/>
    <p:sldId id="526" r:id="rId41"/>
    <p:sldId id="527" r:id="rId42"/>
    <p:sldId id="528" r:id="rId43"/>
    <p:sldId id="529" r:id="rId44"/>
    <p:sldId id="530" r:id="rId45"/>
    <p:sldId id="531" r:id="rId46"/>
    <p:sldId id="613" r:id="rId47"/>
    <p:sldId id="614" r:id="rId48"/>
    <p:sldId id="602" r:id="rId49"/>
    <p:sldId id="604" r:id="rId50"/>
    <p:sldId id="533" r:id="rId51"/>
    <p:sldId id="537" r:id="rId52"/>
    <p:sldId id="538" r:id="rId53"/>
    <p:sldId id="539" r:id="rId54"/>
    <p:sldId id="540" r:id="rId55"/>
    <p:sldId id="541" r:id="rId56"/>
    <p:sldId id="542" r:id="rId57"/>
    <p:sldId id="543" r:id="rId58"/>
    <p:sldId id="544" r:id="rId59"/>
    <p:sldId id="545" r:id="rId60"/>
    <p:sldId id="546" r:id="rId61"/>
    <p:sldId id="547" r:id="rId62"/>
    <p:sldId id="548" r:id="rId63"/>
    <p:sldId id="549" r:id="rId64"/>
    <p:sldId id="550" r:id="rId65"/>
    <p:sldId id="552" r:id="rId66"/>
    <p:sldId id="553" r:id="rId67"/>
    <p:sldId id="554" r:id="rId68"/>
    <p:sldId id="555" r:id="rId69"/>
    <p:sldId id="556" r:id="rId70"/>
    <p:sldId id="557" r:id="rId71"/>
    <p:sldId id="558" r:id="rId72"/>
    <p:sldId id="559" r:id="rId73"/>
    <p:sldId id="560" r:id="rId74"/>
    <p:sldId id="561" r:id="rId75"/>
    <p:sldId id="562" r:id="rId76"/>
    <p:sldId id="563" r:id="rId77"/>
    <p:sldId id="564" r:id="rId78"/>
    <p:sldId id="565" r:id="rId79"/>
    <p:sldId id="566" r:id="rId80"/>
    <p:sldId id="567" r:id="rId81"/>
    <p:sldId id="568" r:id="rId82"/>
    <p:sldId id="676" r:id="rId83"/>
    <p:sldId id="580" r:id="rId84"/>
    <p:sldId id="605" r:id="rId85"/>
    <p:sldId id="607" r:id="rId86"/>
    <p:sldId id="608" r:id="rId87"/>
    <p:sldId id="612" r:id="rId88"/>
    <p:sldId id="581" r:id="rId89"/>
    <p:sldId id="582" r:id="rId90"/>
    <p:sldId id="583" r:id="rId91"/>
    <p:sldId id="584" r:id="rId92"/>
    <p:sldId id="586" r:id="rId93"/>
    <p:sldId id="596" r:id="rId94"/>
    <p:sldId id="601" r:id="rId95"/>
    <p:sldId id="594" r:id="rId96"/>
    <p:sldId id="597" r:id="rId97"/>
    <p:sldId id="598" r:id="rId98"/>
    <p:sldId id="599" r:id="rId99"/>
    <p:sldId id="600" r:id="rId100"/>
    <p:sldId id="615" r:id="rId101"/>
    <p:sldId id="616" r:id="rId102"/>
    <p:sldId id="617" r:id="rId103"/>
    <p:sldId id="618" r:id="rId104"/>
    <p:sldId id="619" r:id="rId105"/>
    <p:sldId id="620" r:id="rId106"/>
    <p:sldId id="621" r:id="rId10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74318A-AB58-4CB2-88B5-0B388BCEF75A}">
          <p14:sldIdLst>
            <p14:sldId id="333"/>
            <p14:sldId id="521"/>
          </p14:sldIdLst>
        </p14:section>
        <p14:section name="Regularization" id="{1042A1AB-B527-4EA5-A766-30AA221C5F07}">
          <p14:sldIdLst>
            <p14:sldId id="622"/>
            <p14:sldId id="623"/>
            <p14:sldId id="665"/>
            <p14:sldId id="666"/>
            <p14:sldId id="667"/>
            <p14:sldId id="668"/>
            <p14:sldId id="625"/>
            <p14:sldId id="626"/>
            <p14:sldId id="627"/>
            <p14:sldId id="657"/>
            <p14:sldId id="669"/>
            <p14:sldId id="670"/>
            <p14:sldId id="658"/>
            <p14:sldId id="663"/>
            <p14:sldId id="659"/>
            <p14:sldId id="660"/>
            <p14:sldId id="664"/>
            <p14:sldId id="635"/>
            <p14:sldId id="661"/>
            <p14:sldId id="636"/>
            <p14:sldId id="643"/>
            <p14:sldId id="644"/>
            <p14:sldId id="645"/>
            <p14:sldId id="646"/>
            <p14:sldId id="647"/>
            <p14:sldId id="648"/>
            <p14:sldId id="649"/>
            <p14:sldId id="603"/>
          </p14:sldIdLst>
        </p14:section>
        <p14:section name="Logistic Regression" id="{69353190-2260-423F-9A75-BA74447F73F6}">
          <p14:sldIdLst>
            <p14:sldId id="522"/>
            <p14:sldId id="671"/>
            <p14:sldId id="523"/>
            <p14:sldId id="524"/>
            <p14:sldId id="525"/>
            <p14:sldId id="672"/>
            <p14:sldId id="673"/>
            <p14:sldId id="674"/>
            <p14:sldId id="675"/>
            <p14:sldId id="526"/>
            <p14:sldId id="527"/>
            <p14:sldId id="528"/>
            <p14:sldId id="529"/>
            <p14:sldId id="530"/>
            <p14:sldId id="531"/>
            <p14:sldId id="613"/>
            <p14:sldId id="614"/>
            <p14:sldId id="602"/>
            <p14:sldId id="604"/>
          </p14:sldIdLst>
        </p14:section>
        <p14:section name="Measuring Error" id="{742B73AD-4A8F-49FE-B685-9CFF966F962E}">
          <p14:sldIdLst>
            <p14:sldId id="533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676"/>
          </p14:sldIdLst>
        </p14:section>
        <p14:section name="Precision Recall" id="{FEBA5ED5-01BA-40D6-A8B6-A90390546A0C}">
          <p14:sldIdLst>
            <p14:sldId id="580"/>
            <p14:sldId id="605"/>
            <p14:sldId id="607"/>
            <p14:sldId id="608"/>
            <p14:sldId id="612"/>
            <p14:sldId id="581"/>
            <p14:sldId id="582"/>
            <p14:sldId id="583"/>
            <p14:sldId id="584"/>
            <p14:sldId id="586"/>
            <p14:sldId id="596"/>
            <p14:sldId id="601"/>
          </p14:sldIdLst>
        </p14:section>
        <p14:section name="Grid Search" id="{F936288B-EE07-4792-A325-31CC35D20DFD}">
          <p14:sldIdLst>
            <p14:sldId id="594"/>
            <p14:sldId id="597"/>
            <p14:sldId id="598"/>
            <p14:sldId id="599"/>
            <p14:sldId id="600"/>
          </p14:sldIdLst>
        </p14:section>
        <p14:section name="Multi Class" id="{E4FED60A-F5F7-48D4-A47C-51B20D28AF40}">
          <p14:sldIdLst>
            <p14:sldId id="615"/>
            <p14:sldId id="616"/>
            <p14:sldId id="617"/>
            <p14:sldId id="618"/>
            <p14:sldId id="619"/>
            <p14:sldId id="620"/>
            <p14:sldId id="6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6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6"/>
    <a:srgbClr val="5C8900"/>
    <a:srgbClr val="00274C"/>
    <a:srgbClr val="FFCB05"/>
    <a:srgbClr val="FDC227"/>
    <a:srgbClr val="9565E8"/>
    <a:srgbClr val="011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6850" autoAdjust="0"/>
  </p:normalViewPr>
  <p:slideViewPr>
    <p:cSldViewPr snapToGrid="0">
      <p:cViewPr varScale="1">
        <p:scale>
          <a:sx n="193" d="100"/>
          <a:sy n="193" d="100"/>
        </p:scale>
        <p:origin x="87" y="474"/>
      </p:cViewPr>
      <p:guideLst>
        <p:guide orient="horz" pos="1620"/>
        <p:guide pos="265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893FF-10C7-46BD-8A2A-5EB8A7E9D472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63DDB-5078-4C40-BAD9-B24CD9713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57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27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33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9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68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Ridge: Increasing w from 3 to</a:t>
            </a:r>
            <a:r>
              <a:rPr lang="en-US" baseline="0" dirty="0" smtClean="0"/>
              <a:t> 4 requires more improvement than increasing from 1 to 2.</a:t>
            </a:r>
          </a:p>
          <a:p>
            <a:r>
              <a:rPr lang="en-US" baseline="0" dirty="0" smtClean="0"/>
              <a:t>Lasso: imposes same penalty to get from 0 to 1 as from 99 to 100.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1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1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46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use</a:t>
            </a:r>
            <a:r>
              <a:rPr lang="en-US" baseline="0" dirty="0" smtClean="0"/>
              <a:t> more general methods to estimate MLE of w, in this class, we will use generic non-linear estimators.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54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9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9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73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52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77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1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36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94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94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67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7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82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8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72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77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18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74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89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27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Eval_Objectives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89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Eval_Objectives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78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Accuracy_imbalanced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12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Accuracy_imbalanced_2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1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Accuracy_imbalanced_2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7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44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Dummy_classifiers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106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Dummy_classifiers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775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Close_to_random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56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dummy_regressors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78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Types_of_Errors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93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Confusion_matrix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2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Confusion_matrix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101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Graphical_error_types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56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Confusion_matrix_accuracy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68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Confusion_matrix_error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68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52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Confusion_matrix_recall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28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Confusion_matrix_precision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67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Confusion_matrix_FPR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298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Graphical_PR-1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85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Graphical_PR_2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98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High_precision_classifier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38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High_recall_classifier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437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PR_tradeoff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329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PR_tradeoff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973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Evaluation_f1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51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765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Evaluation_f_score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8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Decision_functions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69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Varying_threshold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853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PR_intro_2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18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ROC_intro1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672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ROC_curve_examples_guessing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788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ROC_curve_examples_perfect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899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AUC_summary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079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808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Example_svc_optimized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45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31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Example_PR_Curve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624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Train_validation_test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431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</a:t>
            </a:r>
            <a:r>
              <a:rPr lang="en-US" dirty="0" err="1"/>
              <a:t>class_summary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71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Multi-class confusion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825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Micro-average1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841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Macro-average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813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Macro_vs_micro</a:t>
            </a:r>
            <a:r>
              <a:rPr lang="en-US" dirty="0"/>
              <a:t>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601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Average_parameter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63DDB-5078-4C40-BAD9-B24CD97138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1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67" y="791308"/>
            <a:ext cx="8535737" cy="1615481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3500" b="1" i="0" cap="none" normalizeH="0" baseline="0">
                <a:solidFill>
                  <a:schemeClr val="tx2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263" y="2914650"/>
            <a:ext cx="7533105" cy="1314450"/>
          </a:xfrm>
        </p:spPr>
        <p:txBody>
          <a:bodyPr>
            <a:normAutofit/>
          </a:bodyPr>
          <a:lstStyle>
            <a:lvl1pPr marL="0" indent="0" algn="ctr">
              <a:buNone/>
              <a:defRPr sz="3100" b="1" i="0">
                <a:solidFill>
                  <a:schemeClr val="tx2"/>
                </a:solidFill>
                <a:effectLst>
                  <a:innerShdw blurRad="63500" dist="50800" dir="13500000">
                    <a:srgbClr val="000000">
                      <a:alpha val="13000"/>
                    </a:srgbClr>
                  </a:innerShdw>
                </a:effectLst>
                <a:latin typeface="Gill Sans SemiBold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2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98787"/>
            <a:ext cx="8432800" cy="701843"/>
          </a:xfrm>
          <a:prstGeom prst="rect">
            <a:avLst/>
          </a:prstGeom>
        </p:spPr>
        <p:txBody>
          <a:bodyPr/>
          <a:lstStyle>
            <a:lvl1pPr>
              <a:defRPr sz="3500" b="1" i="0" cap="none" baseline="0">
                <a:solidFill>
                  <a:schemeClr val="tx2"/>
                </a:solidFill>
                <a:effectLst>
                  <a:innerShdw blurRad="152400" dist="38100" dir="13500000">
                    <a:srgbClr val="000000">
                      <a:alpha val="35000"/>
                    </a:srgbClr>
                  </a:innerShdw>
                </a:effectLst>
                <a:latin typeface="Gill Sans SemiBold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68"/>
            <a:ext cx="8229600" cy="329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 b="0" i="1">
                <a:solidFill>
                  <a:schemeClr val="tx2"/>
                </a:solidFill>
              </a:defRPr>
            </a:lvl2pPr>
            <a:lvl3pPr>
              <a:defRPr b="0" i="1">
                <a:solidFill>
                  <a:schemeClr val="tx2"/>
                </a:solidFill>
              </a:defRPr>
            </a:lvl3pPr>
            <a:lvl4pPr>
              <a:defRPr b="0" i="1">
                <a:solidFill>
                  <a:schemeClr val="tx2"/>
                </a:solidFill>
              </a:defRPr>
            </a:lvl4pPr>
            <a:lvl5pPr>
              <a:defRPr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5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46" y="768684"/>
            <a:ext cx="8662737" cy="1021556"/>
          </a:xfrm>
          <a:prstGeom prst="rect">
            <a:avLst/>
          </a:prstGeom>
        </p:spPr>
        <p:txBody>
          <a:bodyPr anchor="t"/>
          <a:lstStyle>
            <a:lvl1pPr algn="ctr">
              <a:defRPr sz="3500" b="1" i="0" cap="none">
                <a:solidFill>
                  <a:schemeClr val="tx2"/>
                </a:solidFill>
                <a:latin typeface="Gill Sans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7263"/>
            <a:ext cx="7772400" cy="537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53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7979"/>
            <a:ext cx="8229600" cy="702172"/>
          </a:xfrm>
          <a:prstGeom prst="rect">
            <a:avLst/>
          </a:prstGeom>
        </p:spPr>
        <p:txBody>
          <a:bodyPr/>
          <a:lstStyle>
            <a:lvl1pPr>
              <a:defRPr sz="3200" b="1" i="0" cap="none">
                <a:solidFill>
                  <a:schemeClr val="tx2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chemeClr val="tx2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613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chemeClr val="tx2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8105"/>
            <a:ext cx="4040188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18105"/>
            <a:ext cx="4041775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3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68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000" b="0" i="0" cap="none">
                <a:solidFill>
                  <a:schemeClr val="tx2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68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00047"/>
            <a:ext cx="3008313" cy="696593"/>
          </a:xfrm>
          <a:prstGeom prst="rect">
            <a:avLst/>
          </a:prstGeom>
        </p:spPr>
        <p:txBody>
          <a:bodyPr anchor="b"/>
          <a:lstStyle>
            <a:lvl1pPr algn="l">
              <a:defRPr sz="1800" b="0" i="0">
                <a:solidFill>
                  <a:schemeClr val="tx2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00048"/>
            <a:ext cx="5111750" cy="4214891"/>
          </a:xfrm>
        </p:spPr>
        <p:txBody>
          <a:bodyPr/>
          <a:lstStyle>
            <a:lvl1pPr>
              <a:defRPr sz="2800" b="0" i="0">
                <a:solidFill>
                  <a:schemeClr val="tx2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400" b="0" i="1">
                <a:latin typeface="Gill Sans SemiBold"/>
                <a:cs typeface="Lucida Grande"/>
              </a:defRPr>
            </a:lvl3pPr>
            <a:lvl4pPr>
              <a:defRPr sz="2000" b="0" i="1">
                <a:latin typeface="Gill Sans SemiBold"/>
                <a:cs typeface="Lucida Grande"/>
              </a:defRPr>
            </a:lvl4pPr>
            <a:lvl5pPr>
              <a:defRPr sz="2000" b="0" i="1">
                <a:latin typeface="Gill Sans SemiBold"/>
                <a:cs typeface="Lucida Grande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6642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79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chemeClr val="tx2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Gill Sans SemiBold"/>
                <a:cs typeface="Lucida Grand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50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op_Bar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" y="0"/>
            <a:ext cx="9143107" cy="51482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extBox 6"/>
          <p:cNvSpPr txBox="1"/>
          <p:nvPr userDrawn="1"/>
        </p:nvSpPr>
        <p:spPr>
          <a:xfrm>
            <a:off x="6118261" y="95626"/>
            <a:ext cx="2496621" cy="224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56" kern="12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eorgia"/>
                <a:cs typeface="Georgia"/>
              </a:rPr>
              <a:t>SI 670 - APPLIED MACHINE LEARNING</a:t>
            </a:r>
            <a:endParaRPr lang="en-US" sz="956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0785" y="2333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FFFF">
                    <a:alpha val="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ucida Grande"/>
                <a:cs typeface="Lucida Grande"/>
              </a:rPr>
              <a:t>2 Line Segment</a:t>
            </a:r>
            <a:r>
              <a:rPr lang="en-US" sz="900" baseline="0" dirty="0">
                <a:solidFill>
                  <a:srgbClr val="FFFFFF">
                    <a:alpha val="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ucida Grande"/>
                <a:cs typeface="Lucida Grande"/>
              </a:rPr>
              <a:t> Title</a:t>
            </a:r>
          </a:p>
          <a:p>
            <a:r>
              <a:rPr lang="en-US" sz="900" baseline="0" dirty="0">
                <a:solidFill>
                  <a:srgbClr val="FFFFFF">
                    <a:alpha val="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ucida Grande"/>
                <a:cs typeface="Lucida Grande"/>
              </a:rPr>
              <a:t>2 Line Segment Title</a:t>
            </a:r>
            <a:endParaRPr lang="en-US" sz="900" dirty="0">
              <a:solidFill>
                <a:srgbClr val="FFFFFF">
                  <a:alpha val="0"/>
                </a:srgb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0104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b="1" i="0" kern="1200">
          <a:solidFill>
            <a:schemeClr val="tx2"/>
          </a:solidFill>
          <a:latin typeface="Gill Sans SemiBold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Gill Sans SemiBold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/>
          </a:solidFill>
          <a:latin typeface="Gill Sans SemiBold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2"/>
          </a:solidFill>
          <a:latin typeface="Gill Sans SemiBold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2"/>
          </a:solidFill>
          <a:latin typeface="Gill Sans SemiBold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xkcd.com/2048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../clipboard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5.png"/><Relationship Id="rId5" Type="http://schemas.openxmlformats.org/officeDocument/2006/relationships/image" Target="../../clipboard/media/image4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10.png"/><Relationship Id="rId3" Type="http://schemas.openxmlformats.org/officeDocument/2006/relationships/image" Target="../media/image15.png"/><Relationship Id="rId7" Type="http://schemas.openxmlformats.org/officeDocument/2006/relationships/image" Target="../../clipboard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8.png"/><Relationship Id="rId5" Type="http://schemas.openxmlformats.org/officeDocument/2006/relationships/image" Target="../../clipboard/media/image7.png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../clipboard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74C"/>
                </a:solidFill>
              </a:rPr>
              <a:t>Applied Machine </a:t>
            </a:r>
            <a:r>
              <a:rPr lang="en-US" dirty="0" smtClean="0">
                <a:solidFill>
                  <a:srgbClr val="00274C"/>
                </a:solidFill>
              </a:rPr>
              <a:t>Learning</a:t>
            </a:r>
            <a:br>
              <a:rPr lang="en-US" dirty="0" smtClean="0">
                <a:solidFill>
                  <a:srgbClr val="00274C"/>
                </a:solidFill>
              </a:rPr>
            </a:br>
            <a:r>
              <a:rPr lang="en-US" dirty="0" smtClean="0">
                <a:solidFill>
                  <a:srgbClr val="00274C"/>
                </a:solidFill>
              </a:rPr>
              <a:t/>
            </a:r>
            <a:br>
              <a:rPr lang="en-US" dirty="0" smtClean="0">
                <a:solidFill>
                  <a:srgbClr val="00274C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Week </a:t>
            </a:r>
            <a:r>
              <a:rPr lang="en-US" dirty="0" smtClean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rgbClr val="00274C"/>
                </a:solidFill>
              </a:rPr>
              <a:t/>
            </a:r>
            <a:br>
              <a:rPr lang="en-US" dirty="0">
                <a:solidFill>
                  <a:srgbClr val="00274C"/>
                </a:solidFill>
              </a:rPr>
            </a:b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253" y="3049561"/>
            <a:ext cx="7710468" cy="13144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Grant Schoenebeck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A067F4-4AF6-4B8C-9CBE-8AA380344601}"/>
              </a:ext>
            </a:extLst>
          </p:cNvPr>
          <p:cNvSpPr txBox="1"/>
          <p:nvPr/>
        </p:nvSpPr>
        <p:spPr>
          <a:xfrm>
            <a:off x="1398471" y="4531580"/>
            <a:ext cx="6579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Some slides adapted from material courtesy of Andrew W. Moore @ CMU. See http://www.cs.cmu.edu/~awm/tutorials.html</a:t>
            </a:r>
          </a:p>
        </p:txBody>
      </p:sp>
    </p:spTree>
    <p:extLst>
      <p:ext uri="{BB962C8B-B14F-4D97-AF65-F5344CB8AC3E}">
        <p14:creationId xmlns:p14="http://schemas.microsoft.com/office/powerpoint/2010/main" val="203188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Colinear</a:t>
            </a:r>
            <a:r>
              <a:rPr lang="en-US" sz="2400" dirty="0" smtClean="0"/>
              <a:t> data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two columns are nearly collinear, then small error can induce large coefficients.</a:t>
            </a:r>
          </a:p>
          <a:p>
            <a:r>
              <a:rPr lang="en-US" dirty="0" err="1" smtClean="0"/>
              <a:t>E.g</a:t>
            </a:r>
            <a:r>
              <a:rPr lang="en-US" dirty="0" smtClean="0"/>
              <a:t> x</a:t>
            </a:r>
            <a:r>
              <a:rPr lang="en-US" baseline="-25000" dirty="0" smtClean="0"/>
              <a:t>1</a:t>
            </a:r>
            <a:r>
              <a:rPr lang="en-US" dirty="0" smtClean="0"/>
              <a:t> = (100, 0)  y</a:t>
            </a:r>
            <a:r>
              <a:rPr lang="en-US" baseline="-25000" dirty="0" smtClean="0"/>
              <a:t>1</a:t>
            </a:r>
            <a:r>
              <a:rPr lang="en-US" dirty="0" smtClean="0"/>
              <a:t> = 5; </a:t>
            </a:r>
            <a:br>
              <a:rPr lang="en-US" dirty="0" smtClean="0"/>
            </a:br>
            <a:r>
              <a:rPr lang="en-US" dirty="0" smtClean="0"/>
              <a:t>       x</a:t>
            </a:r>
            <a:r>
              <a:rPr lang="en-US" baseline="-25000" dirty="0" smtClean="0"/>
              <a:t>2</a:t>
            </a:r>
            <a:r>
              <a:rPr lang="en-US" dirty="0" smtClean="0"/>
              <a:t> =(100, .1)  y</a:t>
            </a:r>
            <a:r>
              <a:rPr lang="en-US" baseline="-25000" dirty="0" smtClean="0"/>
              <a:t>2</a:t>
            </a:r>
            <a:r>
              <a:rPr lang="en-US" dirty="0" smtClean="0"/>
              <a:t> = -5  </a:t>
            </a:r>
            <a:br>
              <a:rPr lang="en-US" dirty="0" smtClean="0"/>
            </a:br>
            <a:r>
              <a:rPr lang="en-US" dirty="0" smtClean="0"/>
              <a:t>predict x</a:t>
            </a:r>
            <a:r>
              <a:rPr lang="en-US" baseline="-25000" dirty="0" smtClean="0"/>
              <a:t>3</a:t>
            </a:r>
            <a:r>
              <a:rPr lang="en-US" dirty="0" smtClean="0"/>
              <a:t>= (100, 1) </a:t>
            </a:r>
            <a:br>
              <a:rPr lang="en-US" dirty="0" smtClean="0"/>
            </a:br>
            <a:r>
              <a:rPr lang="en-US" dirty="0" smtClean="0"/>
              <a:t>can take: </a:t>
            </a: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 smtClean="0"/>
              <a:t>=10 x</a:t>
            </a:r>
            <a:r>
              <a:rPr lang="en-US" baseline="-25000" dirty="0" smtClean="0"/>
              <a:t>2</a:t>
            </a:r>
            <a:r>
              <a:rPr lang="en-US" dirty="0" smtClean="0"/>
              <a:t> – 10x</a:t>
            </a:r>
            <a:r>
              <a:rPr lang="en-US" baseline="-25000" dirty="0" smtClean="0"/>
              <a:t>1</a:t>
            </a:r>
            <a:br>
              <a:rPr lang="en-US" baseline="-25000" dirty="0" smtClean="0"/>
            </a:br>
            <a:r>
              <a:rPr lang="en-US" dirty="0"/>
              <a:t>b</a:t>
            </a:r>
            <a:r>
              <a:rPr lang="en-US" dirty="0" smtClean="0"/>
              <a:t>y Linearity: y</a:t>
            </a:r>
            <a:r>
              <a:rPr lang="en-US" baseline="-25000" dirty="0" smtClean="0"/>
              <a:t>3</a:t>
            </a:r>
            <a:r>
              <a:rPr lang="en-US" dirty="0" smtClean="0"/>
              <a:t> = -100</a:t>
            </a:r>
            <a:endParaRPr lang="en-US" baseline="-25000" dirty="0" smtClean="0"/>
          </a:p>
          <a:p>
            <a:endParaRPr lang="en-US" baseline="-25000" dirty="0" smtClean="0"/>
          </a:p>
          <a:p>
            <a:endParaRPr lang="en-US" dirty="0"/>
          </a:p>
        </p:txBody>
      </p:sp>
      <p:graphicFrame>
        <p:nvGraphicFramePr>
          <p:cNvPr id="4" name="Group 68">
            <a:extLst>
              <a:ext uri="{FF2B5EF4-FFF2-40B4-BE49-F238E27FC236}">
                <a16:creationId xmlns:a16="http://schemas.microsoft.com/office/drawing/2014/main" id="{C4CF7E64-5569-4492-A009-638A322CF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67378"/>
              </p:ext>
            </p:extLst>
          </p:nvPr>
        </p:nvGraphicFramePr>
        <p:xfrm>
          <a:off x="5882183" y="3055898"/>
          <a:ext cx="2523440" cy="1554480"/>
        </p:xfrm>
        <a:graphic>
          <a:graphicData uri="http://schemas.openxmlformats.org/drawingml/2006/table">
            <a:tbl>
              <a:tblPr/>
              <a:tblGrid>
                <a:gridCol w="630860">
                  <a:extLst>
                    <a:ext uri="{9D8B030D-6E8A-4147-A177-3AD203B41FA5}">
                      <a16:colId xmlns:a16="http://schemas.microsoft.com/office/drawing/2014/main" val="3649809307"/>
                    </a:ext>
                  </a:extLst>
                </a:gridCol>
                <a:gridCol w="630860">
                  <a:extLst>
                    <a:ext uri="{9D8B030D-6E8A-4147-A177-3AD203B41FA5}">
                      <a16:colId xmlns:a16="http://schemas.microsoft.com/office/drawing/2014/main" val="2785119963"/>
                    </a:ext>
                  </a:extLst>
                </a:gridCol>
                <a:gridCol w="630860">
                  <a:extLst>
                    <a:ext uri="{9D8B030D-6E8A-4147-A177-3AD203B41FA5}">
                      <a16:colId xmlns:a16="http://schemas.microsoft.com/office/drawing/2014/main" val="249919910"/>
                    </a:ext>
                  </a:extLst>
                </a:gridCol>
                <a:gridCol w="630860">
                  <a:extLst>
                    <a:ext uri="{9D8B030D-6E8A-4147-A177-3AD203B41FA5}">
                      <a16:colId xmlns:a16="http://schemas.microsoft.com/office/drawing/2014/main" val="2562906972"/>
                    </a:ext>
                  </a:extLst>
                </a:gridCol>
              </a:tblGrid>
              <a:tr h="388620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</a:rPr>
                        <a:t>X</a:t>
                      </a:r>
                      <a:r>
                        <a:rPr kumimoji="0" lang="en-US" altLang="en-US" sz="21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1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X</a:t>
                      </a:r>
                      <a:r>
                        <a:rPr kumimoji="0" lang="en-US" altLang="en-US" sz="21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1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X</a:t>
                      </a:r>
                      <a:r>
                        <a:rPr kumimoji="0" lang="en-US" altLang="en-US" sz="2100" b="0" i="1" u="none" strike="noStrike" cap="none" normalizeH="0" baseline="-2500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</a:rPr>
                        <a:t>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979538"/>
                  </a:ext>
                </a:extLst>
              </a:tr>
              <a:tr h="388620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</a:rPr>
                        <a:t>16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642766"/>
                  </a:ext>
                </a:extLst>
              </a:tr>
              <a:tr h="388620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</a:rPr>
                        <a:t>17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257332"/>
                  </a:ext>
                </a:extLst>
              </a:tr>
              <a:tr h="388620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99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81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45" y="791308"/>
            <a:ext cx="8975324" cy="1615481"/>
          </a:xfrm>
        </p:spPr>
        <p:txBody>
          <a:bodyPr/>
          <a:lstStyle/>
          <a:p>
            <a:r>
              <a:rPr lang="en-US" sz="2400" dirty="0" smtClean="0">
                <a:solidFill>
                  <a:srgbClr val="00274C"/>
                </a:solidFill>
              </a:rPr>
              <a:t>Multi-Class Evaluation (Next week)</a:t>
            </a:r>
            <a:endParaRPr lang="en-US" sz="2400" dirty="0">
              <a:solidFill>
                <a:srgbClr val="00274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73200"/>
            <a:ext cx="8229600" cy="3294744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552"/>
              </a:spcBef>
            </a:pPr>
            <a:r>
              <a:rPr lang="en-US" dirty="0"/>
              <a:t>Multi-class evaluation is an extension of  the binary case.</a:t>
            </a:r>
          </a:p>
          <a:p>
            <a:pPr lvl="1">
              <a:spcBef>
                <a:spcPts val="552"/>
              </a:spcBef>
            </a:pPr>
            <a:r>
              <a:rPr lang="en-US" dirty="0"/>
              <a:t>A collection of true vs predicted binary outcomes, one per class</a:t>
            </a:r>
          </a:p>
          <a:p>
            <a:pPr lvl="1">
              <a:spcBef>
                <a:spcPts val="552"/>
              </a:spcBef>
            </a:pPr>
            <a:r>
              <a:rPr lang="en-US" dirty="0"/>
              <a:t>Confusion matrices are especially useful</a:t>
            </a:r>
          </a:p>
          <a:p>
            <a:pPr lvl="1">
              <a:spcBef>
                <a:spcPts val="552"/>
              </a:spcBef>
            </a:pPr>
            <a:r>
              <a:rPr lang="en-US" dirty="0"/>
              <a:t>Classification report</a:t>
            </a:r>
          </a:p>
          <a:p>
            <a:pPr>
              <a:spcBef>
                <a:spcPts val="552"/>
              </a:spcBef>
            </a:pPr>
            <a:r>
              <a:rPr lang="en-US" dirty="0"/>
              <a:t>Overall evaluation metrics are averages across classes</a:t>
            </a:r>
          </a:p>
          <a:p>
            <a:pPr lvl="1">
              <a:spcBef>
                <a:spcPts val="552"/>
              </a:spcBef>
            </a:pPr>
            <a:r>
              <a:rPr lang="en-US" dirty="0"/>
              <a:t>But there are different ways to average multi-class results: we will cover these shortly.</a:t>
            </a:r>
          </a:p>
          <a:p>
            <a:pPr lvl="1">
              <a:spcBef>
                <a:spcPts val="552"/>
              </a:spcBef>
            </a:pPr>
            <a:r>
              <a:rPr lang="en-US" dirty="0"/>
              <a:t>The support (number of instances) for each class is important to consider, e.g. in case of imbalanced classes</a:t>
            </a:r>
          </a:p>
          <a:p>
            <a:pPr>
              <a:spcBef>
                <a:spcPts val="552"/>
              </a:spcBef>
            </a:pPr>
            <a:r>
              <a:rPr lang="en-US" dirty="0"/>
              <a:t>Multi-label classification: each instance can have multiple labels (not covered here)</a:t>
            </a:r>
          </a:p>
          <a:p>
            <a:pPr>
              <a:spcBef>
                <a:spcPts val="552"/>
              </a:spcBef>
            </a:pPr>
            <a:endParaRPr lang="en-US" dirty="0"/>
          </a:p>
          <a:p>
            <a:pPr>
              <a:spcBef>
                <a:spcPts val="552"/>
              </a:spcBef>
            </a:pPr>
            <a:endParaRPr lang="en-US" dirty="0"/>
          </a:p>
          <a:p>
            <a:pPr>
              <a:spcBef>
                <a:spcPts val="552"/>
              </a:spcBef>
            </a:pPr>
            <a:endParaRPr lang="en-US" dirty="0"/>
          </a:p>
          <a:p>
            <a:pPr>
              <a:spcBef>
                <a:spcPts val="552"/>
              </a:spcBef>
            </a:pPr>
            <a:endParaRPr lang="en-US" dirty="0"/>
          </a:p>
          <a:p>
            <a:pPr lvl="1">
              <a:spcBef>
                <a:spcPts val="552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54" y="666403"/>
            <a:ext cx="8432800" cy="701843"/>
          </a:xfrm>
        </p:spPr>
        <p:txBody>
          <a:bodyPr/>
          <a:lstStyle/>
          <a:p>
            <a:r>
              <a:rPr lang="en-US" dirty="0"/>
              <a:t>Multi-Class Confusion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927" t="57414" r="40600" b="19904"/>
          <a:stretch/>
        </p:blipFill>
        <p:spPr>
          <a:xfrm>
            <a:off x="2746289" y="1303638"/>
            <a:ext cx="3061387" cy="27705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780336" y="2446639"/>
            <a:ext cx="11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Digit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0324" y="4177244"/>
            <a:ext cx="16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Digit</a:t>
            </a:r>
          </a:p>
        </p:txBody>
      </p:sp>
    </p:spTree>
    <p:extLst>
      <p:ext uri="{BB962C8B-B14F-4D97-AF65-F5344CB8AC3E}">
        <p14:creationId xmlns:p14="http://schemas.microsoft.com/office/powerpoint/2010/main" val="421312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54399"/>
            <a:ext cx="8432800" cy="701843"/>
          </a:xfrm>
        </p:spPr>
        <p:txBody>
          <a:bodyPr/>
          <a:lstStyle/>
          <a:p>
            <a:r>
              <a:rPr lang="en-US" dirty="0"/>
              <a:t>Micro vs Macro Average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15182" y="1262774"/>
          <a:ext cx="1802168" cy="3466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999">
                  <a:extLst>
                    <a:ext uri="{9D8B030D-6E8A-4147-A177-3AD203B41FA5}">
                      <a16:colId xmlns:a16="http://schemas.microsoft.com/office/drawing/2014/main" val="4209167699"/>
                    </a:ext>
                  </a:extLst>
                </a:gridCol>
                <a:gridCol w="934169">
                  <a:extLst>
                    <a:ext uri="{9D8B030D-6E8A-4147-A177-3AD203B41FA5}">
                      <a16:colId xmlns:a16="http://schemas.microsoft.com/office/drawing/2014/main" val="2050739774"/>
                    </a:ext>
                  </a:extLst>
                </a:gridCol>
              </a:tblGrid>
              <a:tr h="4419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Predicted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2818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56984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58569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45446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02421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72283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11997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756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42591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143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917350" y="1262774"/>
          <a:ext cx="867999" cy="3466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999">
                  <a:extLst>
                    <a:ext uri="{9D8B030D-6E8A-4147-A177-3AD203B41FA5}">
                      <a16:colId xmlns:a16="http://schemas.microsoft.com/office/drawing/2014/main" val="4209167699"/>
                    </a:ext>
                  </a:extLst>
                </a:gridCol>
              </a:tblGrid>
              <a:tr h="4419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Correct?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2818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56984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58569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45446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02421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72283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11997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756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42591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143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44931" y="1156242"/>
            <a:ext cx="42327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Macro-average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u="sng" dirty="0"/>
              <a:t>class</a:t>
            </a:r>
            <a:r>
              <a:rPr lang="en-US" dirty="0"/>
              <a:t> has equal weight.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metric within each class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Average resulting metrics across classes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9994" y="2633570"/>
            <a:ext cx="298511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Class</a:t>
            </a:r>
            <a:r>
              <a:rPr lang="en-US" dirty="0"/>
              <a:t>  	</a:t>
            </a:r>
            <a:r>
              <a:rPr lang="en-US" u="sng" dirty="0"/>
              <a:t>Precision</a:t>
            </a:r>
          </a:p>
          <a:p>
            <a:pPr algn="ctr"/>
            <a:r>
              <a:rPr lang="en-US" dirty="0"/>
              <a:t>orange	1/5 = 0.20</a:t>
            </a:r>
          </a:p>
          <a:p>
            <a:pPr algn="ctr"/>
            <a:r>
              <a:rPr lang="en-US" dirty="0"/>
              <a:t>lemon	1/2 = 0.50</a:t>
            </a:r>
          </a:p>
          <a:p>
            <a:pPr algn="ctr"/>
            <a:r>
              <a:rPr lang="en-US" dirty="0"/>
              <a:t>apple	2/2 = 1.00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Macro-average precision:</a:t>
            </a:r>
          </a:p>
          <a:p>
            <a:pPr algn="ctr"/>
            <a:r>
              <a:rPr lang="en-US" dirty="0"/>
              <a:t>(0.20 + 0.50 + 1.00) / 3 = </a:t>
            </a:r>
            <a:r>
              <a:rPr lang="en-US" b="1" dirty="0"/>
              <a:t>0.57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1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54399"/>
            <a:ext cx="8432800" cy="701843"/>
          </a:xfrm>
        </p:spPr>
        <p:txBody>
          <a:bodyPr/>
          <a:lstStyle/>
          <a:p>
            <a:r>
              <a:rPr lang="en-US" dirty="0"/>
              <a:t>Micro vs Macro Average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15182" y="1262774"/>
          <a:ext cx="1802168" cy="3466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999">
                  <a:extLst>
                    <a:ext uri="{9D8B030D-6E8A-4147-A177-3AD203B41FA5}">
                      <a16:colId xmlns:a16="http://schemas.microsoft.com/office/drawing/2014/main" val="4209167699"/>
                    </a:ext>
                  </a:extLst>
                </a:gridCol>
                <a:gridCol w="934169">
                  <a:extLst>
                    <a:ext uri="{9D8B030D-6E8A-4147-A177-3AD203B41FA5}">
                      <a16:colId xmlns:a16="http://schemas.microsoft.com/office/drawing/2014/main" val="2050739774"/>
                    </a:ext>
                  </a:extLst>
                </a:gridCol>
              </a:tblGrid>
              <a:tr h="4419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Predicted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2818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56984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58569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45446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02421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72283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11997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756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42591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143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917350" y="1262774"/>
          <a:ext cx="867999" cy="3466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999">
                  <a:extLst>
                    <a:ext uri="{9D8B030D-6E8A-4147-A177-3AD203B41FA5}">
                      <a16:colId xmlns:a16="http://schemas.microsoft.com/office/drawing/2014/main" val="4209167699"/>
                    </a:ext>
                  </a:extLst>
                </a:gridCol>
              </a:tblGrid>
              <a:tr h="4419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Correct?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2818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56984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58569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45446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02421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72283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11997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7564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425919"/>
                  </a:ext>
                </a:extLst>
              </a:tr>
              <a:tr h="33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143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44931" y="1156242"/>
            <a:ext cx="43909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Micro-average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u="sng" dirty="0"/>
              <a:t>instance</a:t>
            </a:r>
            <a:r>
              <a:rPr lang="en-US" dirty="0"/>
              <a:t> has equal weight.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Largest classes have most influence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Aggregrate</a:t>
            </a:r>
            <a:r>
              <a:rPr lang="en-US" dirty="0"/>
              <a:t> outcomes across all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metric with aggregate 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85213" y="3148475"/>
            <a:ext cx="25122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Micro-average precision:</a:t>
            </a:r>
            <a:br>
              <a:rPr lang="en-US" dirty="0"/>
            </a:br>
            <a:r>
              <a:rPr lang="en-US" dirty="0"/>
              <a:t>4 / 9 = </a:t>
            </a:r>
            <a:r>
              <a:rPr lang="en-US" b="1" dirty="0"/>
              <a:t>0.44</a:t>
            </a:r>
          </a:p>
        </p:txBody>
      </p:sp>
    </p:spTree>
    <p:extLst>
      <p:ext uri="{BB962C8B-B14F-4D97-AF65-F5344CB8AC3E}">
        <p14:creationId xmlns:p14="http://schemas.microsoft.com/office/powerpoint/2010/main" val="284577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Macro-Average vs Micro-Average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58686"/>
            <a:ext cx="8229600" cy="3367314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/>
              <a:t>If the classes have about the same number of instances, macro- and micro-average will be about the same.</a:t>
            </a:r>
          </a:p>
          <a:p>
            <a:r>
              <a:rPr lang="en-US" b="0" dirty="0"/>
              <a:t>If some classes are much larger (more instances) than others, and you want to:</a:t>
            </a:r>
          </a:p>
          <a:p>
            <a:pPr lvl="1"/>
            <a:r>
              <a:rPr lang="en-US" b="0" dirty="0"/>
              <a:t>Weight your metric toward the largest ones, use micro-averaging.</a:t>
            </a:r>
          </a:p>
          <a:p>
            <a:pPr lvl="1"/>
            <a:r>
              <a:rPr lang="en-US" dirty="0"/>
              <a:t>Weight your metric toward the smallest ones, use macro-averaging.</a:t>
            </a:r>
            <a:endParaRPr lang="en-US" b="0" dirty="0"/>
          </a:p>
          <a:p>
            <a:r>
              <a:rPr lang="en-US" b="0" dirty="0"/>
              <a:t>If the </a:t>
            </a:r>
            <a:r>
              <a:rPr lang="en-US" dirty="0"/>
              <a:t>micro-average</a:t>
            </a:r>
            <a:r>
              <a:rPr lang="en-US" b="0" dirty="0"/>
              <a:t> is much lower than the </a:t>
            </a:r>
            <a:r>
              <a:rPr lang="en-US" dirty="0"/>
              <a:t>macro-average </a:t>
            </a:r>
            <a:r>
              <a:rPr lang="en-US" b="0" dirty="0"/>
              <a:t>then examine the larger classes for poor metric performance.</a:t>
            </a:r>
          </a:p>
          <a:p>
            <a:r>
              <a:rPr lang="en-US" b="0" dirty="0"/>
              <a:t>If the </a:t>
            </a:r>
            <a:r>
              <a:rPr lang="en-US" dirty="0"/>
              <a:t>macro-average </a:t>
            </a:r>
            <a:r>
              <a:rPr lang="en-US" b="0" dirty="0"/>
              <a:t>is much lower than the </a:t>
            </a:r>
            <a:r>
              <a:rPr lang="en-US" dirty="0"/>
              <a:t>micro-average</a:t>
            </a:r>
            <a:r>
              <a:rPr lang="en-US" b="0" dirty="0"/>
              <a:t> then examine the smaller classes for poor metric performance.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Multi-class Evaluation Metrics via the "Average" Parameter for a Scoring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891632"/>
            <a:ext cx="8229600" cy="2970654"/>
          </a:xfrm>
        </p:spPr>
        <p:txBody>
          <a:bodyPr>
            <a:normAutofit fontScale="92500"/>
          </a:bodyPr>
          <a:lstStyle/>
          <a:p>
            <a:pPr>
              <a:spcBef>
                <a:spcPts val="2880"/>
              </a:spcBef>
            </a:pPr>
            <a:r>
              <a:rPr lang="en-US" sz="2400" dirty="0"/>
              <a:t>Micro:  Metric on aggregated instances</a:t>
            </a:r>
          </a:p>
          <a:p>
            <a:pPr>
              <a:spcBef>
                <a:spcPts val="2880"/>
              </a:spcBef>
            </a:pPr>
            <a:r>
              <a:rPr lang="en-US" sz="2400" dirty="0"/>
              <a:t>Macro: Mean per-class metric, classes have equal weight</a:t>
            </a:r>
          </a:p>
          <a:p>
            <a:pPr>
              <a:spcBef>
                <a:spcPts val="2880"/>
              </a:spcBef>
            </a:pPr>
            <a:r>
              <a:rPr lang="en-US" sz="2400" dirty="0"/>
              <a:t>Weighted:   Mean per-class metric, weighted by support</a:t>
            </a:r>
          </a:p>
          <a:p>
            <a:pPr>
              <a:spcBef>
                <a:spcPts val="2880"/>
              </a:spcBef>
            </a:pPr>
            <a:r>
              <a:rPr lang="en-US" sz="2400" dirty="0"/>
              <a:t>Samples: for multi-label problems only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4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Ridge </a:t>
            </a:r>
            <a:r>
              <a:rPr lang="en-US" sz="3200" dirty="0"/>
              <a:t>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9992" y="1258308"/>
                <a:ext cx="8524875" cy="3746977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Bef>
                    <a:spcPts val="1032"/>
                  </a:spcBef>
                </a:pPr>
                <a:r>
                  <a:rPr lang="en-US" sz="2600" dirty="0" smtClean="0"/>
                  <a:t>OLS but adds </a:t>
                </a:r>
                <a:r>
                  <a:rPr lang="en-US" sz="2600" dirty="0"/>
                  <a:t>a penalty for large variations in </a:t>
                </a:r>
                <a:r>
                  <a:rPr lang="en-US" sz="2600" i="1" dirty="0"/>
                  <a:t>w</a:t>
                </a:r>
                <a:r>
                  <a:rPr lang="en-US" sz="2600" dirty="0"/>
                  <a:t> parameters</a:t>
                </a:r>
              </a:p>
              <a:p>
                <a:pPr>
                  <a:spcBef>
                    <a:spcPts val="1032"/>
                  </a:spcBef>
                </a:pPr>
                <a:endParaRPr lang="en-US" dirty="0"/>
              </a:p>
              <a:p>
                <a:pPr>
                  <a:spcBef>
                    <a:spcPts val="1032"/>
                  </a:spcBef>
                </a:pPr>
                <a:endParaRPr lang="en-US" dirty="0"/>
              </a:p>
              <a:p>
                <a:pPr>
                  <a:spcBef>
                    <a:spcPts val="1032"/>
                  </a:spcBef>
                </a:pPr>
                <a:endParaRPr lang="en-US" dirty="0"/>
              </a:p>
              <a:p>
                <a:pPr>
                  <a:spcBef>
                    <a:spcPts val="1032"/>
                  </a:spcBef>
                </a:pPr>
                <a:r>
                  <a:rPr lang="en-US" dirty="0"/>
                  <a:t>P</a:t>
                </a:r>
                <a:r>
                  <a:rPr lang="en-US" dirty="0" smtClean="0"/>
                  <a:t>enalty </a:t>
                </a:r>
                <a:r>
                  <a:rPr lang="en-US" dirty="0" smtClean="0"/>
                  <a:t>only for learning. </a:t>
                </a:r>
              </a:p>
              <a:p>
                <a:pPr>
                  <a:spcBef>
                    <a:spcPts val="1032"/>
                  </a:spcBef>
                </a:pPr>
                <a:r>
                  <a:rPr lang="en-US" dirty="0" smtClean="0"/>
                  <a:t>Regularization: prefers models with small complexity</a:t>
                </a:r>
              </a:p>
              <a:p>
                <a:pPr lvl="1">
                  <a:spcBef>
                    <a:spcPts val="1032"/>
                  </a:spcBef>
                </a:pPr>
                <a:r>
                  <a:rPr lang="en-US" dirty="0" smtClean="0"/>
                  <a:t>Measured by sum of squares of w</a:t>
                </a:r>
              </a:p>
              <a:p>
                <a:pPr lvl="1">
                  <a:spcBef>
                    <a:spcPts val="1032"/>
                  </a:spcBef>
                </a:pPr>
                <a:r>
                  <a:rPr lang="en-US" dirty="0" smtClean="0"/>
                  <a:t>“L2 regularization”</a:t>
                </a:r>
                <a:endParaRPr lang="en-US" dirty="0"/>
              </a:p>
              <a:p>
                <a:pPr>
                  <a:spcBef>
                    <a:spcPts val="1032"/>
                  </a:spcBef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parameter </a:t>
                </a:r>
                <a:r>
                  <a:rPr lang="en-US" dirty="0" smtClean="0"/>
                  <a:t>controls effect of regularization.   </a:t>
                </a:r>
                <a:endParaRPr lang="en-US" dirty="0"/>
              </a:p>
              <a:p>
                <a:pPr lvl="1">
                  <a:spcBef>
                    <a:spcPts val="1032"/>
                  </a:spcBef>
                </a:pPr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increases preference of simpler </a:t>
                </a:r>
                <a:r>
                  <a:rPr lang="en-US" dirty="0"/>
                  <a:t>models.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992" y="1258308"/>
                <a:ext cx="8524875" cy="3746977"/>
              </a:xfrm>
              <a:blipFill>
                <a:blip r:embed="rId3"/>
                <a:stretch>
                  <a:fillRect l="-786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152074" y="1699672"/>
            <a:ext cx="5135124" cy="792354"/>
            <a:chOff x="2152075" y="3853605"/>
            <a:chExt cx="5135124" cy="792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52075" y="3879146"/>
                  <a:ext cx="5135124" cy="7668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𝑅𝑆</m:t>
                        </m:r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𝑅𝐼𝐷𝐺𝐸</m:t>
                            </m:r>
                          </m:sub>
                        </m:s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∑"/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sub>
                          <m:sup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700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7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nary>
                              <m:naryPr>
                                <m:chr m:val="∑"/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sub>
                              <m:sup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7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075" y="3879146"/>
                  <a:ext cx="5135124" cy="7668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/>
            <p:cNvSpPr/>
            <p:nvPr/>
          </p:nvSpPr>
          <p:spPr>
            <a:xfrm>
              <a:off x="6134101" y="3853605"/>
              <a:ext cx="1153098" cy="792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77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Ridge </a:t>
            </a:r>
            <a:r>
              <a:rPr lang="en-US" sz="3200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780" y="1496740"/>
            <a:ext cx="8524875" cy="3746977"/>
          </a:xfrm>
        </p:spPr>
        <p:txBody>
          <a:bodyPr>
            <a:normAutofit/>
          </a:bodyPr>
          <a:lstStyle/>
          <a:p>
            <a:pPr>
              <a:spcBef>
                <a:spcPts val="1032"/>
              </a:spcBef>
            </a:pPr>
            <a:r>
              <a:rPr lang="en-US" sz="2600" dirty="0" smtClean="0"/>
              <a:t>WARNING: You must </a:t>
            </a:r>
            <a:r>
              <a:rPr lang="en-US" sz="2600" dirty="0" smtClean="0"/>
              <a:t>normalize inputs </a:t>
            </a:r>
            <a:r>
              <a:rPr lang="en-US" sz="2600" dirty="0" smtClean="0"/>
              <a:t>when you use Ridge Regression, why?</a:t>
            </a:r>
          </a:p>
          <a:p>
            <a:pPr>
              <a:spcBef>
                <a:spcPts val="1032"/>
              </a:spcBef>
            </a:pPr>
            <a:endParaRPr lang="en-US" sz="2600" dirty="0" smtClean="0"/>
          </a:p>
          <a:p>
            <a:pPr>
              <a:spcBef>
                <a:spcPts val="1032"/>
              </a:spcBef>
            </a:pPr>
            <a:endParaRPr lang="en-US" dirty="0"/>
          </a:p>
          <a:p>
            <a:pPr>
              <a:spcBef>
                <a:spcPts val="1032"/>
              </a:spcBef>
            </a:pPr>
            <a:endParaRPr lang="en-US" dirty="0"/>
          </a:p>
          <a:p>
            <a:pPr>
              <a:spcBef>
                <a:spcPts val="1032"/>
              </a:spcBef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43022" y="2622819"/>
                <a:ext cx="5135124" cy="53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𝑅𝑆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𝑅𝐼𝐷𝐺𝐸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7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022" y="2622819"/>
                <a:ext cx="5135124" cy="535345"/>
              </a:xfrm>
              <a:prstGeom prst="rect">
                <a:avLst/>
              </a:prstGeom>
              <a:blipFill>
                <a:blip r:embed="rId3"/>
                <a:stretch>
                  <a:fillRect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2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Think, Pair, 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Ridge Regression Trades off:</a:t>
            </a:r>
          </a:p>
          <a:p>
            <a:r>
              <a:rPr lang="en-US" dirty="0" smtClean="0"/>
              <a:t>A) decreases Variance but may increase Bias</a:t>
            </a:r>
          </a:p>
          <a:p>
            <a:r>
              <a:rPr lang="en-US" dirty="0" smtClean="0"/>
              <a:t>B) </a:t>
            </a:r>
            <a:r>
              <a:rPr lang="en-US" dirty="0"/>
              <a:t>decreases </a:t>
            </a:r>
            <a:r>
              <a:rPr lang="en-US" dirty="0" smtClean="0"/>
              <a:t>Bias for </a:t>
            </a:r>
            <a:r>
              <a:rPr lang="en-US" dirty="0"/>
              <a:t>may increase </a:t>
            </a:r>
            <a:r>
              <a:rPr lang="en-US" dirty="0" smtClean="0"/>
              <a:t>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3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Ridge </a:t>
            </a:r>
            <a:r>
              <a:rPr lang="en-US" sz="3200" dirty="0"/>
              <a:t>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9992" y="1258308"/>
                <a:ext cx="8524875" cy="3746977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Bef>
                    <a:spcPts val="1032"/>
                  </a:spcBef>
                </a:pPr>
                <a:r>
                  <a:rPr lang="en-US" sz="2600" dirty="0" smtClean="0"/>
                  <a:t>OLS but adds </a:t>
                </a:r>
                <a:r>
                  <a:rPr lang="en-US" sz="2600" dirty="0"/>
                  <a:t>a penalty for large variations in </a:t>
                </a:r>
                <a:r>
                  <a:rPr lang="en-US" sz="2600" i="1" dirty="0"/>
                  <a:t>w</a:t>
                </a:r>
                <a:r>
                  <a:rPr lang="en-US" sz="2600" dirty="0"/>
                  <a:t> parameters</a:t>
                </a:r>
              </a:p>
              <a:p>
                <a:pPr>
                  <a:spcBef>
                    <a:spcPts val="1032"/>
                  </a:spcBef>
                </a:pPr>
                <a:endParaRPr lang="en-US" dirty="0"/>
              </a:p>
              <a:p>
                <a:pPr>
                  <a:spcBef>
                    <a:spcPts val="1032"/>
                  </a:spcBef>
                </a:pPr>
                <a:endParaRPr lang="en-US" dirty="0"/>
              </a:p>
              <a:p>
                <a:pPr>
                  <a:spcBef>
                    <a:spcPts val="1032"/>
                  </a:spcBef>
                </a:pPr>
                <a:endParaRPr lang="en-US" dirty="0"/>
              </a:p>
              <a:p>
                <a:pPr>
                  <a:spcBef>
                    <a:spcPts val="1032"/>
                  </a:spcBef>
                </a:pPr>
                <a:r>
                  <a:rPr lang="en-US" dirty="0" smtClean="0"/>
                  <a:t>Example</a:t>
                </a:r>
              </a:p>
              <a:p>
                <a:pPr lvl="1">
                  <a:spcBef>
                    <a:spcPts val="1032"/>
                  </a:spcBef>
                </a:pPr>
                <a:r>
                  <a:rPr lang="en-US" dirty="0" smtClean="0"/>
                  <a:t>See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n/2</a:t>
                </a:r>
                <a:r>
                  <a:rPr lang="en-US" dirty="0" smtClean="0"/>
                  <a:t> points where </a:t>
                </a:r>
                <a:r>
                  <a:rPr lang="en-US" dirty="0">
                    <a:solidFill>
                      <a:srgbClr val="0070C0"/>
                    </a:solidFill>
                  </a:rPr>
                  <a:t>(x</a:t>
                </a:r>
                <a:r>
                  <a:rPr lang="en-US" baseline="-25000" dirty="0">
                    <a:solidFill>
                      <a:srgbClr val="0070C0"/>
                    </a:solidFill>
                  </a:rPr>
                  <a:t>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y</a:t>
                </a:r>
                <a:r>
                  <a:rPr lang="en-US" baseline="-25000" dirty="0" err="1">
                    <a:solidFill>
                      <a:srgbClr val="0070C0"/>
                    </a:solidFill>
                  </a:rPr>
                  <a:t>i</a:t>
                </a:r>
                <a:r>
                  <a:rPr lang="en-US" dirty="0">
                    <a:solidFill>
                      <a:srgbClr val="0070C0"/>
                    </a:solidFill>
                  </a:rPr>
                  <a:t>) </a:t>
                </a:r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(0, 0) 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and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n/2</a:t>
                </a:r>
                <a:r>
                  <a:rPr lang="en-US" dirty="0" smtClean="0"/>
                  <a:t> </a:t>
                </a:r>
                <a:r>
                  <a:rPr lang="en-US" dirty="0"/>
                  <a:t>points where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(x</a:t>
                </a:r>
                <a:r>
                  <a:rPr lang="en-US" baseline="-25000" dirty="0" smtClean="0">
                    <a:solidFill>
                      <a:srgbClr val="0070C0"/>
                    </a:solidFill>
                  </a:rPr>
                  <a:t>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y</a:t>
                </a:r>
                <a:r>
                  <a:rPr lang="en-US" baseline="-25000" dirty="0" err="1" smtClean="0">
                    <a:solidFill>
                      <a:srgbClr val="0070C0"/>
                    </a:solidFill>
                  </a:rPr>
                  <a:t>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)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=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(1, 1000)  </a:t>
                </a:r>
              </a:p>
              <a:p>
                <a:pPr>
                  <a:spcBef>
                    <a:spcPts val="1032"/>
                  </a:spcBef>
                </a:pPr>
                <a:r>
                  <a:rPr lang="en-US" dirty="0" smtClean="0">
                    <a:solidFill>
                      <a:schemeClr val="tx1"/>
                    </a:solidFill>
                  </a:rPr>
                  <a:t>What is best prediction?  </a:t>
                </a:r>
              </a:p>
              <a:p>
                <a:pPr>
                  <a:spcBef>
                    <a:spcPts val="1032"/>
                  </a:spcBef>
                </a:pPr>
                <a:r>
                  <a:rPr lang="en-US" dirty="0" smtClean="0">
                    <a:solidFill>
                      <a:schemeClr val="tx1"/>
                    </a:solidFill>
                  </a:rPr>
                  <a:t>What will Ridge Regression return?</a:t>
                </a:r>
              </a:p>
              <a:p>
                <a:pPr lvl="1">
                  <a:spcBef>
                    <a:spcPts val="1032"/>
                  </a:spcBef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=1000 −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300" b="0" i="1">
                        <a:latin typeface="Cambria Math" panose="02040503050406030204" pitchFamily="18" charset="0"/>
                      </a:rPr>
                      <m:t>𝑅𝑆</m:t>
                    </m:r>
                    <m:sSub>
                      <m:sSubPr>
                        <m:ctrlPr>
                          <a:rPr lang="en-US" sz="23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>
                            <a:latin typeface="Cambria Math" panose="02040503050406030204" pitchFamily="18" charset="0"/>
                          </a:rPr>
                          <m:t>𝑅𝐼𝐷𝐺𝐸</m:t>
                        </m:r>
                      </m:sub>
                    </m:sSub>
                    <m:r>
                      <a:rPr lang="en-US" sz="23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3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300" b="0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nx+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(1000 –x)</a:t>
                </a:r>
                <a:r>
                  <a:rPr lang="en-US" baseline="30000" dirty="0" smtClean="0">
                    <a:solidFill>
                      <a:schemeClr val="tx1"/>
                    </a:solidFill>
                  </a:rPr>
                  <a:t>2</a:t>
                </a:r>
              </a:p>
              <a:p>
                <a:pPr lvl="1">
                  <a:spcBef>
                    <a:spcPts val="1032"/>
                  </a:spcBef>
                </a:pPr>
                <a:r>
                  <a:rPr lang="en-US" baseline="30000" dirty="0" err="1" smtClean="0">
                    <a:solidFill>
                      <a:schemeClr val="tx1"/>
                    </a:solidFill>
                  </a:rPr>
                  <a:t>Asdf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asdf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992" y="1258308"/>
                <a:ext cx="8524875" cy="3746977"/>
              </a:xfrm>
              <a:blipFill>
                <a:blip r:embed="rId3"/>
                <a:stretch>
                  <a:fillRect l="-786" t="-2602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152074" y="1699672"/>
            <a:ext cx="5135124" cy="792354"/>
            <a:chOff x="2152075" y="3853605"/>
            <a:chExt cx="5135124" cy="792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52075" y="3879146"/>
                  <a:ext cx="5135124" cy="7668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𝑅𝑆</m:t>
                        </m:r>
                        <m:sSub>
                          <m:sSubPr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𝑅𝐼𝐷𝐺𝐸</m:t>
                            </m:r>
                          </m:sub>
                        </m:s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∑"/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sub>
                          <m:sup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700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  <m:r>
                                          <a:rPr lang="en-US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7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nary>
                              <m:naryPr>
                                <m:chr m:val="∑"/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sub>
                              <m:sup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7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075" y="3879146"/>
                  <a:ext cx="5135124" cy="7668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/>
            <p:cNvSpPr/>
            <p:nvPr/>
          </p:nvSpPr>
          <p:spPr>
            <a:xfrm>
              <a:off x="6134101" y="3853605"/>
              <a:ext cx="1153098" cy="792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94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Lasso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0496" y="1309927"/>
                <a:ext cx="8524875" cy="3746977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Bef>
                    <a:spcPts val="1032"/>
                  </a:spcBef>
                </a:pPr>
                <a:r>
                  <a:rPr lang="en-US" sz="2600" dirty="0" smtClean="0"/>
                  <a:t>OLS but adds </a:t>
                </a:r>
                <a:r>
                  <a:rPr lang="en-US" sz="2600" dirty="0"/>
                  <a:t>a penalty for large variations in </a:t>
                </a:r>
                <a:r>
                  <a:rPr lang="en-US" sz="2600" i="1" dirty="0"/>
                  <a:t>w</a:t>
                </a:r>
                <a:r>
                  <a:rPr lang="en-US" sz="2600" dirty="0"/>
                  <a:t> parameters</a:t>
                </a:r>
              </a:p>
              <a:p>
                <a:pPr>
                  <a:spcBef>
                    <a:spcPts val="1032"/>
                  </a:spcBef>
                </a:pPr>
                <a:endParaRPr lang="en-US" dirty="0"/>
              </a:p>
              <a:p>
                <a:pPr>
                  <a:spcBef>
                    <a:spcPts val="1032"/>
                  </a:spcBef>
                </a:pPr>
                <a:endParaRPr lang="en-US" dirty="0"/>
              </a:p>
              <a:p>
                <a:pPr>
                  <a:spcBef>
                    <a:spcPts val="1032"/>
                  </a:spcBef>
                </a:pPr>
                <a:endParaRPr lang="en-US" dirty="0"/>
              </a:p>
              <a:p>
                <a:pPr>
                  <a:spcBef>
                    <a:spcPts val="1032"/>
                  </a:spcBef>
                </a:pPr>
                <a:r>
                  <a:rPr lang="en-US" dirty="0" smtClean="0"/>
                  <a:t>Penalty only for learning. </a:t>
                </a:r>
              </a:p>
              <a:p>
                <a:pPr>
                  <a:spcBef>
                    <a:spcPts val="1032"/>
                  </a:spcBef>
                </a:pPr>
                <a:r>
                  <a:rPr lang="en-US" dirty="0" smtClean="0"/>
                  <a:t>Regularization: prefers models with small complexity</a:t>
                </a:r>
              </a:p>
              <a:p>
                <a:pPr lvl="1">
                  <a:spcBef>
                    <a:spcPts val="1032"/>
                  </a:spcBef>
                </a:pPr>
                <a:r>
                  <a:rPr lang="en-US" dirty="0" smtClean="0"/>
                  <a:t>Measured by sum of squares of w</a:t>
                </a:r>
              </a:p>
              <a:p>
                <a:pPr lvl="1">
                  <a:spcBef>
                    <a:spcPts val="1032"/>
                  </a:spcBef>
                </a:pPr>
                <a:r>
                  <a:rPr lang="en-US" dirty="0" smtClean="0"/>
                  <a:t>“L1 regularization”</a:t>
                </a:r>
                <a:endParaRPr lang="en-US" dirty="0"/>
              </a:p>
              <a:p>
                <a:pPr>
                  <a:spcBef>
                    <a:spcPts val="1032"/>
                  </a:spcBef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parameter </a:t>
                </a:r>
                <a:r>
                  <a:rPr lang="en-US" dirty="0" smtClean="0"/>
                  <a:t>controls effect of regularization.   </a:t>
                </a:r>
                <a:endParaRPr lang="en-US" dirty="0"/>
              </a:p>
              <a:p>
                <a:pPr lvl="1">
                  <a:spcBef>
                    <a:spcPts val="1032"/>
                  </a:spcBef>
                </a:pPr>
                <a:r>
                  <a:rPr lang="en-US" dirty="0"/>
                  <a:t>Higher alpha </a:t>
                </a:r>
                <a:r>
                  <a:rPr lang="en-US" dirty="0" smtClean="0"/>
                  <a:t>increases preference of simpler </a:t>
                </a:r>
                <a:r>
                  <a:rPr lang="en-US" dirty="0"/>
                  <a:t>models.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496" y="1309927"/>
                <a:ext cx="8524875" cy="3746977"/>
              </a:xfrm>
              <a:blipFill>
                <a:blip r:embed="rId3"/>
                <a:stretch>
                  <a:fillRect l="-786" t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61224" y="1770648"/>
                <a:ext cx="5567293" cy="766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𝑅𝑆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𝐿𝐴𝑆𝑆𝑂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7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24" y="1770648"/>
                <a:ext cx="5567293" cy="766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867586" y="1793524"/>
            <a:ext cx="1482027" cy="794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Lasso </a:t>
            </a:r>
            <a:r>
              <a:rPr lang="en-US" sz="3200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568" y="1467243"/>
            <a:ext cx="8524875" cy="3746977"/>
          </a:xfrm>
        </p:spPr>
        <p:txBody>
          <a:bodyPr>
            <a:normAutofit/>
          </a:bodyPr>
          <a:lstStyle/>
          <a:p>
            <a:pPr>
              <a:spcBef>
                <a:spcPts val="1032"/>
              </a:spcBef>
            </a:pPr>
            <a:r>
              <a:rPr lang="en-US" sz="2600" dirty="0" smtClean="0"/>
              <a:t>WARNING: You must </a:t>
            </a:r>
            <a:r>
              <a:rPr lang="en-US" sz="2600" dirty="0" smtClean="0"/>
              <a:t>normalize inputs </a:t>
            </a:r>
            <a:r>
              <a:rPr lang="en-US" sz="2600" dirty="0" smtClean="0"/>
              <a:t>when you use Lasso Regression, why?</a:t>
            </a:r>
          </a:p>
          <a:p>
            <a:pPr>
              <a:spcBef>
                <a:spcPts val="1032"/>
              </a:spcBef>
            </a:pPr>
            <a:endParaRPr lang="en-US" sz="2600" dirty="0" smtClean="0"/>
          </a:p>
          <a:p>
            <a:pPr>
              <a:spcBef>
                <a:spcPts val="1032"/>
              </a:spcBef>
            </a:pPr>
            <a:endParaRPr lang="en-US" dirty="0"/>
          </a:p>
          <a:p>
            <a:pPr>
              <a:spcBef>
                <a:spcPts val="1032"/>
              </a:spcBef>
            </a:pPr>
            <a:endParaRPr lang="en-US" dirty="0"/>
          </a:p>
          <a:p>
            <a:pPr>
              <a:spcBef>
                <a:spcPts val="1032"/>
              </a:spcBef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06769" y="2705469"/>
                <a:ext cx="5567293" cy="766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𝑅𝑆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𝐿𝐴𝑆𝑆𝑂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7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69" y="2705469"/>
                <a:ext cx="5567293" cy="766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vs Lasso</a:t>
            </a:r>
            <a:endParaRPr lang="en-US" dirty="0"/>
          </a:p>
        </p:txBody>
      </p:sp>
      <p:pic>
        <p:nvPicPr>
          <p:cNvPr id="54274" name="Picture 2" descr="https://miro.medium.com/max/641/1*UiLesmZjRH6xY1V6UMFC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65" y="3305921"/>
            <a:ext cx="2863645" cy="16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1122" y="2350751"/>
                <a:ext cx="5567293" cy="766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𝑅𝑆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𝐿𝐴𝑆𝑆𝑂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7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22" y="2350751"/>
                <a:ext cx="5567293" cy="766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22145" y="1416986"/>
                <a:ext cx="5135124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𝑅𝑆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𝑅𝐼𝐷𝐺𝐸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7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7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45" y="1416986"/>
                <a:ext cx="5135124" cy="766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3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vs Lasso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68"/>
            <a:ext cx="3923071" cy="3293461"/>
          </a:xfrm>
        </p:spPr>
        <p:txBody>
          <a:bodyPr/>
          <a:lstStyle/>
          <a:p>
            <a:r>
              <a:rPr lang="en-US" dirty="0" smtClean="0"/>
              <a:t>Use Ridge:</a:t>
            </a:r>
          </a:p>
          <a:p>
            <a:pPr lvl="1"/>
            <a:r>
              <a:rPr lang="en-US" dirty="0" smtClean="0"/>
              <a:t>Many </a:t>
            </a:r>
            <a:r>
              <a:rPr lang="en-US" dirty="0"/>
              <a:t>small/medium sized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Use Lasso:</a:t>
            </a:r>
            <a:endParaRPr lang="en-US" dirty="0"/>
          </a:p>
          <a:p>
            <a:pPr lvl="1"/>
            <a:r>
              <a:rPr lang="en-US" dirty="0"/>
              <a:t>Only a few variables with medium/large </a:t>
            </a:r>
            <a:r>
              <a:rPr lang="en-US" dirty="0" smtClean="0"/>
              <a:t>effect</a:t>
            </a:r>
          </a:p>
          <a:p>
            <a:pPr lvl="1"/>
            <a:r>
              <a:rPr lang="en-US" dirty="0" smtClean="0"/>
              <a:t>Think “Lasso” the important variables.</a:t>
            </a:r>
          </a:p>
          <a:p>
            <a:endParaRPr lang="en-US" dirty="0"/>
          </a:p>
        </p:txBody>
      </p:sp>
      <p:pic>
        <p:nvPicPr>
          <p:cNvPr id="54274" name="Picture 2" descr="https://miro.medium.com/max/641/1*UiLesmZjRH6xY1V6UMFCl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10928"/>
            <a:ext cx="40671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2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and Lasso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a class of methods called “</a:t>
            </a:r>
            <a:r>
              <a:rPr lang="en-US" dirty="0" err="1" smtClean="0"/>
              <a:t>Shrikage</a:t>
            </a:r>
            <a:r>
              <a:rPr lang="en-US" dirty="0" smtClean="0"/>
              <a:t>” methods</a:t>
            </a:r>
          </a:p>
          <a:p>
            <a:r>
              <a:rPr lang="en-US" dirty="0" smtClean="0"/>
              <a:t>Can be computed efficiently using convex methods.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6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Bias-Variance Decomposition of Error</a:t>
            </a:r>
          </a:p>
          <a:p>
            <a:r>
              <a:rPr lang="en-US" dirty="0" smtClean="0"/>
              <a:t>Regularization</a:t>
            </a:r>
            <a:endParaRPr lang="en-US" dirty="0"/>
          </a:p>
          <a:p>
            <a:pPr lvl="1"/>
            <a:r>
              <a:rPr lang="en-US" dirty="0"/>
              <a:t>Ridge, Lasso</a:t>
            </a:r>
          </a:p>
          <a:p>
            <a:r>
              <a:rPr lang="en-US" dirty="0"/>
              <a:t>Robust Regression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Measuring accuracy</a:t>
            </a:r>
          </a:p>
          <a:p>
            <a:pPr lvl="1"/>
            <a:r>
              <a:rPr lang="en-US" dirty="0" smtClean="0"/>
              <a:t>ROC, F1, confusion matrix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3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Lasso Regression on the Communities and Crime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021418"/>
            <a:ext cx="8467725" cy="329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alpha = 2.0,  20 out of 88 features have non-zero weight.</a:t>
            </a:r>
          </a:p>
          <a:p>
            <a:pPr marL="0" indent="0">
              <a:buNone/>
            </a:pPr>
            <a:r>
              <a:rPr lang="en-US" sz="1800" dirty="0"/>
              <a:t>Top features (sorted by abs. magnitude):</a:t>
            </a:r>
          </a:p>
          <a:p>
            <a:pPr marL="0" indent="0">
              <a:buNone/>
            </a:pPr>
            <a:endParaRPr lang="en-US" sz="11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PctKidsBornNeverMar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1488.365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percentage of kids born to people who never married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PctKids2Par, -1188.740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percentage of kids in family housing with two parents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HousVacant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459.538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number of vacant households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PctPersDenseHous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339.045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percent of persons in dense housing (more than 1 person/room) 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NumInShelters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264.932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number of people in homeless shelters</a:t>
            </a:r>
            <a:endParaRPr lang="en-US" sz="11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26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Adding non–polynomial Features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39753"/>
            <a:ext cx="8467725" cy="329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Examples: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Population of a city versus number of billionaires?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 of a company versus number of vice presidents?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of employees versus layers of management?</a:t>
            </a:r>
          </a:p>
          <a:p>
            <a:pPr marL="0" indent="0">
              <a:buNone/>
            </a:pPr>
            <a:r>
              <a:rPr lang="en-US" sz="1800" dirty="0" smtClean="0"/>
              <a:t>Might try to add sublinear features:</a:t>
            </a:r>
          </a:p>
          <a:p>
            <a:pPr marL="0" indent="0">
              <a:buNone/>
            </a:pPr>
            <a:r>
              <a:rPr lang="en-US" sz="1800" dirty="0" smtClean="0"/>
              <a:t>Also, can add transformations of data: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1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QuantileTransformer</a:t>
            </a:r>
            <a:r>
              <a:rPr lang="en-US" sz="11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(transform to uniform)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1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Can also output normal</a:t>
            </a:r>
          </a:p>
          <a:p>
            <a:pPr marL="0" indent="0">
              <a:buNone/>
            </a:pPr>
            <a:endParaRPr lang="en-US" sz="11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oter Placeholder 3">
            <a:extLst>
              <a:ext uri="{FF2B5EF4-FFF2-40B4-BE49-F238E27FC236}">
                <a16:creationId xmlns:a16="http://schemas.microsoft.com/office/drawing/2014/main" id="{62ED484F-3018-4491-82FC-ADBFDF28443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Copyright © 2001, 2003, Andrew W. Moore</a:t>
            </a:r>
          </a:p>
        </p:txBody>
      </p:sp>
      <p:sp>
        <p:nvSpPr>
          <p:cNvPr id="568322" name="Rectangle 2">
            <a:extLst>
              <a:ext uri="{FF2B5EF4-FFF2-40B4-BE49-F238E27FC236}">
                <a16:creationId xmlns:a16="http://schemas.microsoft.com/office/drawing/2014/main" id="{EC84D35D-319C-4199-8F33-FA9BA437E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7025" y="348794"/>
            <a:ext cx="8432800" cy="701843"/>
          </a:xfrm>
        </p:spPr>
        <p:txBody>
          <a:bodyPr/>
          <a:lstStyle/>
          <a:p>
            <a:r>
              <a:rPr lang="en-US" altLang="en-US" sz="3000" dirty="0"/>
              <a:t>Non-linear Regression</a:t>
            </a:r>
          </a:p>
        </p:txBody>
      </p:sp>
      <p:graphicFrame>
        <p:nvGraphicFramePr>
          <p:cNvPr id="568370" name="Object 50">
            <a:extLst>
              <a:ext uri="{FF2B5EF4-FFF2-40B4-BE49-F238E27FC236}">
                <a16:creationId xmlns:a16="http://schemas.microsoft.com/office/drawing/2014/main" id="{F0EF98DF-B816-4D76-8977-99FD4846F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376095"/>
              </p:ext>
            </p:extLst>
          </p:nvPr>
        </p:nvGraphicFramePr>
        <p:xfrm>
          <a:off x="1116769" y="1013299"/>
          <a:ext cx="3671888" cy="778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0" name="Equation" r:id="rId4" imgW="1257120" imgH="266400" progId="Equation.3">
                  <p:embed/>
                </p:oleObj>
              </mc:Choice>
              <mc:Fallback>
                <p:oleObj name="Equation" r:id="rId4" imgW="1257120" imgH="266400" progId="Equation.3">
                  <p:embed/>
                  <p:pic>
                    <p:nvPicPr>
                      <p:cNvPr id="568370" name="Object 50">
                        <a:extLst>
                          <a:ext uri="{FF2B5EF4-FFF2-40B4-BE49-F238E27FC236}">
                            <a16:creationId xmlns:a16="http://schemas.microsoft.com/office/drawing/2014/main" id="{F0EF98DF-B816-4D76-8977-99FD4846F7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769" y="1013299"/>
                        <a:ext cx="3671888" cy="778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889" y="1970221"/>
            <a:ext cx="8229600" cy="1973129"/>
          </a:xfrm>
        </p:spPr>
        <p:txBody>
          <a:bodyPr/>
          <a:lstStyle/>
          <a:p>
            <a:r>
              <a:rPr lang="en-US" dirty="0" smtClean="0"/>
              <a:t>How to learn w?</a:t>
            </a:r>
            <a:endParaRPr lang="en-US" dirty="0"/>
          </a:p>
        </p:txBody>
      </p:sp>
      <p:graphicFrame>
        <p:nvGraphicFramePr>
          <p:cNvPr id="34" name="Object 50">
            <a:extLst>
              <a:ext uri="{FF2B5EF4-FFF2-40B4-BE49-F238E27FC236}">
                <a16:creationId xmlns:a16="http://schemas.microsoft.com/office/drawing/2014/main" id="{F0EF98DF-B816-4D76-8977-99FD4846F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000548"/>
              </p:ext>
            </p:extLst>
          </p:nvPr>
        </p:nvGraphicFramePr>
        <p:xfrm>
          <a:off x="1138891" y="2683967"/>
          <a:ext cx="3671888" cy="778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1" name="Equation" r:id="rId6" imgW="1257120" imgH="266400" progId="Equation.3">
                  <p:embed/>
                </p:oleObj>
              </mc:Choice>
              <mc:Fallback>
                <p:oleObj name="Equation" r:id="rId6" imgW="1257120" imgH="266400" progId="Equation.3">
                  <p:embed/>
                  <p:pic>
                    <p:nvPicPr>
                      <p:cNvPr id="568370" name="Object 50">
                        <a:extLst>
                          <a:ext uri="{FF2B5EF4-FFF2-40B4-BE49-F238E27FC236}">
                            <a16:creationId xmlns:a16="http://schemas.microsoft.com/office/drawing/2014/main" id="{F0EF98DF-B816-4D76-8977-99FD4846F7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891" y="2683967"/>
                        <a:ext cx="3671888" cy="778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61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4E8CB5C3-FFF5-4E54-A109-C3CEE018BFF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 dirty="0"/>
              <a:t>Copyright © 2001, 2003, Andrew W. Moore</a:t>
            </a:r>
          </a:p>
        </p:txBody>
      </p:sp>
      <p:sp>
        <p:nvSpPr>
          <p:cNvPr id="490498" name="Rectangle 2">
            <a:extLst>
              <a:ext uri="{FF2B5EF4-FFF2-40B4-BE49-F238E27FC236}">
                <a16:creationId xmlns:a16="http://schemas.microsoft.com/office/drawing/2014/main" id="{71CA2CD8-7483-47B0-AADC-75AE50372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3139" y="296467"/>
            <a:ext cx="6537722" cy="488156"/>
          </a:xfrm>
        </p:spPr>
        <p:txBody>
          <a:bodyPr/>
          <a:lstStyle/>
          <a:p>
            <a:r>
              <a:rPr lang="en-US" altLang="en-US" dirty="0"/>
              <a:t>Robust Regression</a:t>
            </a:r>
          </a:p>
        </p:txBody>
      </p:sp>
      <p:sp>
        <p:nvSpPr>
          <p:cNvPr id="490499" name="Line 3">
            <a:extLst>
              <a:ext uri="{FF2B5EF4-FFF2-40B4-BE49-F238E27FC236}">
                <a16:creationId xmlns:a16="http://schemas.microsoft.com/office/drawing/2014/main" id="{91BF42EC-8621-4C07-ABE1-399DA3BA7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742950"/>
            <a:ext cx="0" cy="36576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0500" name="Line 4">
            <a:extLst>
              <a:ext uri="{FF2B5EF4-FFF2-40B4-BE49-F238E27FC236}">
                <a16:creationId xmlns:a16="http://schemas.microsoft.com/office/drawing/2014/main" id="{FFB08D36-80D4-48FF-B1AE-D09655A019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4229100"/>
            <a:ext cx="40005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0501" name="Text Box 5">
            <a:extLst>
              <a:ext uri="{FF2B5EF4-FFF2-40B4-BE49-F238E27FC236}">
                <a16:creationId xmlns:a16="http://schemas.microsoft.com/office/drawing/2014/main" id="{2C2CA066-E81B-4622-A7BC-5BC1FCEC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3434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x</a:t>
            </a:r>
            <a:endParaRPr lang="en-US" altLang="en-US" sz="1350" baseline="-25000"/>
          </a:p>
        </p:txBody>
      </p:sp>
      <p:sp>
        <p:nvSpPr>
          <p:cNvPr id="490502" name="Line 6">
            <a:extLst>
              <a:ext uri="{FF2B5EF4-FFF2-40B4-BE49-F238E27FC236}">
                <a16:creationId xmlns:a16="http://schemas.microsoft.com/office/drawing/2014/main" id="{30977C07-8D25-49D3-93E1-70623C05B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14850"/>
            <a:ext cx="1314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0503" name="Text Box 7">
            <a:extLst>
              <a:ext uri="{FF2B5EF4-FFF2-40B4-BE49-F238E27FC236}">
                <a16:creationId xmlns:a16="http://schemas.microsoft.com/office/drawing/2014/main" id="{D7BD4CE9-4244-4348-BC08-9C1E180BC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33147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y</a:t>
            </a:r>
            <a:endParaRPr lang="en-US" altLang="en-US" sz="1350" baseline="-25000"/>
          </a:p>
        </p:txBody>
      </p:sp>
      <p:sp>
        <p:nvSpPr>
          <p:cNvPr id="490504" name="Line 8">
            <a:extLst>
              <a:ext uri="{FF2B5EF4-FFF2-40B4-BE49-F238E27FC236}">
                <a16:creationId xmlns:a16="http://schemas.microsoft.com/office/drawing/2014/main" id="{E08DC1D6-A51A-4A36-ABAC-C45CE2DC67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2114550"/>
            <a:ext cx="0" cy="1200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0505" name="Oval 9">
            <a:extLst>
              <a:ext uri="{FF2B5EF4-FFF2-40B4-BE49-F238E27FC236}">
                <a16:creationId xmlns:a16="http://schemas.microsoft.com/office/drawing/2014/main" id="{C8E06D2B-88F4-4903-AC97-2F689D81C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463" y="24526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06" name="Oval 10">
            <a:extLst>
              <a:ext uri="{FF2B5EF4-FFF2-40B4-BE49-F238E27FC236}">
                <a16:creationId xmlns:a16="http://schemas.microsoft.com/office/drawing/2014/main" id="{C3DA327C-A0EC-44A4-85FC-9F97EAD26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966" y="286226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07" name="Oval 11">
            <a:extLst>
              <a:ext uri="{FF2B5EF4-FFF2-40B4-BE49-F238E27FC236}">
                <a16:creationId xmlns:a16="http://schemas.microsoft.com/office/drawing/2014/main" id="{B951E08D-79A4-4AA8-BA60-7A4EC3601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54449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08" name="Oval 12">
            <a:extLst>
              <a:ext uri="{FF2B5EF4-FFF2-40B4-BE49-F238E27FC236}">
                <a16:creationId xmlns:a16="http://schemas.microsoft.com/office/drawing/2014/main" id="{061E663B-E55E-4AFA-907B-702A81C0D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39040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09" name="Oval 13">
            <a:extLst>
              <a:ext uri="{FF2B5EF4-FFF2-40B4-BE49-F238E27FC236}">
                <a16:creationId xmlns:a16="http://schemas.microsoft.com/office/drawing/2014/main" id="{8DE53D8B-AB05-4070-98C8-0EF1F407C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932" y="3302794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0" name="Oval 14">
            <a:extLst>
              <a:ext uri="{FF2B5EF4-FFF2-40B4-BE49-F238E27FC236}">
                <a16:creationId xmlns:a16="http://schemas.microsoft.com/office/drawing/2014/main" id="{C0435C5C-4098-4322-8B43-BA8589C6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35" y="3094435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1" name="Oval 15">
            <a:extLst>
              <a:ext uri="{FF2B5EF4-FFF2-40B4-BE49-F238E27FC236}">
                <a16:creationId xmlns:a16="http://schemas.microsoft.com/office/drawing/2014/main" id="{BEE436B7-5E52-4F39-8108-A1E2417C3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2855119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2" name="Oval 16">
            <a:extLst>
              <a:ext uri="{FF2B5EF4-FFF2-40B4-BE49-F238E27FC236}">
                <a16:creationId xmlns:a16="http://schemas.microsoft.com/office/drawing/2014/main" id="{06FA87B6-2178-481A-BB95-0A51B6FB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391966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3" name="Oval 17">
            <a:extLst>
              <a:ext uri="{FF2B5EF4-FFF2-40B4-BE49-F238E27FC236}">
                <a16:creationId xmlns:a16="http://schemas.microsoft.com/office/drawing/2014/main" id="{A9379831-6620-4B60-B5FB-219F5EF32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248" y="230981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4" name="Oval 18">
            <a:extLst>
              <a:ext uri="{FF2B5EF4-FFF2-40B4-BE49-F238E27FC236}">
                <a16:creationId xmlns:a16="http://schemas.microsoft.com/office/drawing/2014/main" id="{9EDB92E4-C36E-4A9C-9E7D-8888FA0C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0985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5" name="Oval 19">
            <a:extLst>
              <a:ext uri="{FF2B5EF4-FFF2-40B4-BE49-F238E27FC236}">
                <a16:creationId xmlns:a16="http://schemas.microsoft.com/office/drawing/2014/main" id="{E296CE7E-220E-4434-9CE9-BF6974EC2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344" y="2813448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6" name="Oval 20">
            <a:extLst>
              <a:ext uri="{FF2B5EF4-FFF2-40B4-BE49-F238E27FC236}">
                <a16:creationId xmlns:a16="http://schemas.microsoft.com/office/drawing/2014/main" id="{BE8A84E9-8C69-4BF3-A26A-8BDA103B7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732" y="95131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7" name="Oval 21">
            <a:extLst>
              <a:ext uri="{FF2B5EF4-FFF2-40B4-BE49-F238E27FC236}">
                <a16:creationId xmlns:a16="http://schemas.microsoft.com/office/drawing/2014/main" id="{BA610D1D-E5A0-43C2-8FC0-2A2DAD4F4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691" y="37135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8" name="Oval 22">
            <a:extLst>
              <a:ext uri="{FF2B5EF4-FFF2-40B4-BE49-F238E27FC236}">
                <a16:creationId xmlns:a16="http://schemas.microsoft.com/office/drawing/2014/main" id="{8F4A93DA-A88A-4BD3-832F-FAD250B6D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3641" y="26812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19" name="Oval 23">
            <a:extLst>
              <a:ext uri="{FF2B5EF4-FFF2-40B4-BE49-F238E27FC236}">
                <a16:creationId xmlns:a16="http://schemas.microsoft.com/office/drawing/2014/main" id="{1ED594EB-B246-412A-B564-F4490DF8A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3089673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20" name="Oval 24">
            <a:extLst>
              <a:ext uri="{FF2B5EF4-FFF2-40B4-BE49-F238E27FC236}">
                <a16:creationId xmlns:a16="http://schemas.microsoft.com/office/drawing/2014/main" id="{89748844-9E72-4C5F-AFC9-DDE463E18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41" y="240030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21" name="Oval 25">
            <a:extLst>
              <a:ext uri="{FF2B5EF4-FFF2-40B4-BE49-F238E27FC236}">
                <a16:creationId xmlns:a16="http://schemas.microsoft.com/office/drawing/2014/main" id="{D8BFCA10-61B2-4563-9803-A6F902C6C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532" y="2574131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0522" name="Oval 26">
            <a:extLst>
              <a:ext uri="{FF2B5EF4-FFF2-40B4-BE49-F238E27FC236}">
                <a16:creationId xmlns:a16="http://schemas.microsoft.com/office/drawing/2014/main" id="{90949BC9-FE66-420D-955F-69F9C0E3C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294" y="234434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3402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19D46C6-7EB1-4321-AF9C-819BCED83E1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Copyright © 2001, 2003, Andrew W. Moore</a:t>
            </a:r>
          </a:p>
        </p:txBody>
      </p:sp>
      <p:sp>
        <p:nvSpPr>
          <p:cNvPr id="491522" name="Rectangle 2">
            <a:extLst>
              <a:ext uri="{FF2B5EF4-FFF2-40B4-BE49-F238E27FC236}">
                <a16:creationId xmlns:a16="http://schemas.microsoft.com/office/drawing/2014/main" id="{89DE4DD6-E7C7-43CB-9709-1C57945E85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3139" y="277417"/>
            <a:ext cx="6537722" cy="488156"/>
          </a:xfrm>
        </p:spPr>
        <p:txBody>
          <a:bodyPr/>
          <a:lstStyle/>
          <a:p>
            <a:r>
              <a:rPr lang="en-US" altLang="en-US" dirty="0"/>
              <a:t>Robust Regression</a:t>
            </a:r>
          </a:p>
        </p:txBody>
      </p:sp>
      <p:sp>
        <p:nvSpPr>
          <p:cNvPr id="491523" name="Line 3">
            <a:extLst>
              <a:ext uri="{FF2B5EF4-FFF2-40B4-BE49-F238E27FC236}">
                <a16:creationId xmlns:a16="http://schemas.microsoft.com/office/drawing/2014/main" id="{E772D165-98F4-4A7F-A3FC-C8C3EE670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742950"/>
            <a:ext cx="0" cy="36576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1524" name="Line 4">
            <a:extLst>
              <a:ext uri="{FF2B5EF4-FFF2-40B4-BE49-F238E27FC236}">
                <a16:creationId xmlns:a16="http://schemas.microsoft.com/office/drawing/2014/main" id="{3914F988-8A4F-4F6E-8E86-82300000F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4229100"/>
            <a:ext cx="40005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1525" name="Text Box 5">
            <a:extLst>
              <a:ext uri="{FF2B5EF4-FFF2-40B4-BE49-F238E27FC236}">
                <a16:creationId xmlns:a16="http://schemas.microsoft.com/office/drawing/2014/main" id="{7E3FA090-7122-46F5-B9F1-4F7FD9D62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3434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x</a:t>
            </a:r>
            <a:endParaRPr lang="en-US" altLang="en-US" sz="1350" baseline="-25000"/>
          </a:p>
        </p:txBody>
      </p:sp>
      <p:sp>
        <p:nvSpPr>
          <p:cNvPr id="491526" name="Line 6">
            <a:extLst>
              <a:ext uri="{FF2B5EF4-FFF2-40B4-BE49-F238E27FC236}">
                <a16:creationId xmlns:a16="http://schemas.microsoft.com/office/drawing/2014/main" id="{19A09888-40D6-477B-BD8D-AD1CDFBEE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14850"/>
            <a:ext cx="1314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1527" name="Text Box 7">
            <a:extLst>
              <a:ext uri="{FF2B5EF4-FFF2-40B4-BE49-F238E27FC236}">
                <a16:creationId xmlns:a16="http://schemas.microsoft.com/office/drawing/2014/main" id="{66A8C9E7-D8F2-4E40-B96C-9E2F5006C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33147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y</a:t>
            </a:r>
            <a:endParaRPr lang="en-US" altLang="en-US" sz="1350" baseline="-25000"/>
          </a:p>
        </p:txBody>
      </p:sp>
      <p:sp>
        <p:nvSpPr>
          <p:cNvPr id="491528" name="Line 8">
            <a:extLst>
              <a:ext uri="{FF2B5EF4-FFF2-40B4-BE49-F238E27FC236}">
                <a16:creationId xmlns:a16="http://schemas.microsoft.com/office/drawing/2014/main" id="{89778010-2989-4194-B6B5-DCE2D4D5DA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2114550"/>
            <a:ext cx="0" cy="1200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1529" name="Oval 9">
            <a:extLst>
              <a:ext uri="{FF2B5EF4-FFF2-40B4-BE49-F238E27FC236}">
                <a16:creationId xmlns:a16="http://schemas.microsoft.com/office/drawing/2014/main" id="{17FFFC53-47D5-4A15-B2A1-5F47C5D1E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463" y="24526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0" name="Oval 10">
            <a:extLst>
              <a:ext uri="{FF2B5EF4-FFF2-40B4-BE49-F238E27FC236}">
                <a16:creationId xmlns:a16="http://schemas.microsoft.com/office/drawing/2014/main" id="{7EBA2DAA-C1D3-47C0-A72E-9A846458D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966" y="286226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1" name="Oval 11">
            <a:extLst>
              <a:ext uri="{FF2B5EF4-FFF2-40B4-BE49-F238E27FC236}">
                <a16:creationId xmlns:a16="http://schemas.microsoft.com/office/drawing/2014/main" id="{A0C36600-9327-4564-8DE5-F481D410C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54449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2" name="Oval 12">
            <a:extLst>
              <a:ext uri="{FF2B5EF4-FFF2-40B4-BE49-F238E27FC236}">
                <a16:creationId xmlns:a16="http://schemas.microsoft.com/office/drawing/2014/main" id="{324527C9-B2A8-43E9-9759-903CA5489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39040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3" name="Oval 13">
            <a:extLst>
              <a:ext uri="{FF2B5EF4-FFF2-40B4-BE49-F238E27FC236}">
                <a16:creationId xmlns:a16="http://schemas.microsoft.com/office/drawing/2014/main" id="{9F888A0F-EB50-47B6-8DD0-CB296F8AB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932" y="3302794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4" name="Oval 14">
            <a:extLst>
              <a:ext uri="{FF2B5EF4-FFF2-40B4-BE49-F238E27FC236}">
                <a16:creationId xmlns:a16="http://schemas.microsoft.com/office/drawing/2014/main" id="{A676C561-36CA-47CF-B5FB-08F944368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35" y="3094435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5" name="Oval 15">
            <a:extLst>
              <a:ext uri="{FF2B5EF4-FFF2-40B4-BE49-F238E27FC236}">
                <a16:creationId xmlns:a16="http://schemas.microsoft.com/office/drawing/2014/main" id="{7C153379-F081-4C19-A157-23EE42D50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2855119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6" name="Oval 16">
            <a:extLst>
              <a:ext uri="{FF2B5EF4-FFF2-40B4-BE49-F238E27FC236}">
                <a16:creationId xmlns:a16="http://schemas.microsoft.com/office/drawing/2014/main" id="{6778C26C-DE80-487B-BA2E-5C199E359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391966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7" name="Oval 17">
            <a:extLst>
              <a:ext uri="{FF2B5EF4-FFF2-40B4-BE49-F238E27FC236}">
                <a16:creationId xmlns:a16="http://schemas.microsoft.com/office/drawing/2014/main" id="{7D7A2E61-9F6C-4312-8DD8-9D1AACF0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248" y="230981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8" name="Oval 18">
            <a:extLst>
              <a:ext uri="{FF2B5EF4-FFF2-40B4-BE49-F238E27FC236}">
                <a16:creationId xmlns:a16="http://schemas.microsoft.com/office/drawing/2014/main" id="{BC362561-C1F3-4E48-9217-DBDC7F902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0985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39" name="Oval 19">
            <a:extLst>
              <a:ext uri="{FF2B5EF4-FFF2-40B4-BE49-F238E27FC236}">
                <a16:creationId xmlns:a16="http://schemas.microsoft.com/office/drawing/2014/main" id="{8E50A7F0-DE60-4CA5-991D-6FD4392DE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344" y="2813448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41" name="Oval 21">
            <a:extLst>
              <a:ext uri="{FF2B5EF4-FFF2-40B4-BE49-F238E27FC236}">
                <a16:creationId xmlns:a16="http://schemas.microsoft.com/office/drawing/2014/main" id="{8F0DC83A-602F-485C-AD73-B9EA582B1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732" y="95131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42" name="Oval 22">
            <a:extLst>
              <a:ext uri="{FF2B5EF4-FFF2-40B4-BE49-F238E27FC236}">
                <a16:creationId xmlns:a16="http://schemas.microsoft.com/office/drawing/2014/main" id="{9FF354DE-86EE-4B21-B56C-A161565D8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691" y="37135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43" name="Oval 23">
            <a:extLst>
              <a:ext uri="{FF2B5EF4-FFF2-40B4-BE49-F238E27FC236}">
                <a16:creationId xmlns:a16="http://schemas.microsoft.com/office/drawing/2014/main" id="{AE9FFA70-3098-4013-B35A-EFC24EE27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3641" y="26812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44" name="Oval 24">
            <a:extLst>
              <a:ext uri="{FF2B5EF4-FFF2-40B4-BE49-F238E27FC236}">
                <a16:creationId xmlns:a16="http://schemas.microsoft.com/office/drawing/2014/main" id="{46D2F826-B57C-4F67-9505-12FB489E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3089673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45" name="Oval 25">
            <a:extLst>
              <a:ext uri="{FF2B5EF4-FFF2-40B4-BE49-F238E27FC236}">
                <a16:creationId xmlns:a16="http://schemas.microsoft.com/office/drawing/2014/main" id="{7527FC67-D173-4A10-ABEC-30D4B1F7D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41" y="240030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46" name="Oval 26">
            <a:extLst>
              <a:ext uri="{FF2B5EF4-FFF2-40B4-BE49-F238E27FC236}">
                <a16:creationId xmlns:a16="http://schemas.microsoft.com/office/drawing/2014/main" id="{6DC40A31-2672-4A98-96CA-8E23401B9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532" y="2574131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47" name="Oval 27">
            <a:extLst>
              <a:ext uri="{FF2B5EF4-FFF2-40B4-BE49-F238E27FC236}">
                <a16:creationId xmlns:a16="http://schemas.microsoft.com/office/drawing/2014/main" id="{0DFF5393-CB7C-4AAE-A1D7-85B9396D5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294" y="234434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548" name="Text Box 28">
            <a:extLst>
              <a:ext uri="{FF2B5EF4-FFF2-40B4-BE49-F238E27FC236}">
                <a16:creationId xmlns:a16="http://schemas.microsoft.com/office/drawing/2014/main" id="{AD501A7A-ED3B-4D2C-9D99-D903E274D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04" y="822723"/>
            <a:ext cx="301704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This is the best fit that Quadratic Regression can manage</a:t>
            </a:r>
          </a:p>
        </p:txBody>
      </p:sp>
      <p:sp>
        <p:nvSpPr>
          <p:cNvPr id="31" name="Arc 20">
            <a:extLst>
              <a:ext uri="{FF2B5EF4-FFF2-40B4-BE49-F238E27FC236}">
                <a16:creationId xmlns:a16="http://schemas.microsoft.com/office/drawing/2014/main" id="{12D6F733-9D1F-4B7C-8B3B-72B5E2DE3736}"/>
              </a:ext>
            </a:extLst>
          </p:cNvPr>
          <p:cNvSpPr>
            <a:spLocks/>
          </p:cNvSpPr>
          <p:nvPr/>
        </p:nvSpPr>
        <p:spPr bwMode="auto">
          <a:xfrm rot="13413423" flipV="1">
            <a:off x="3348383" y="1920362"/>
            <a:ext cx="2960347" cy="2814871"/>
          </a:xfrm>
          <a:custGeom>
            <a:avLst/>
            <a:gdLst>
              <a:gd name="G0" fmla="+- 5254 0 0"/>
              <a:gd name="G1" fmla="+- 21600 0 0"/>
              <a:gd name="G2" fmla="+- 21600 0 0"/>
              <a:gd name="T0" fmla="*/ 0 w 26854"/>
              <a:gd name="T1" fmla="*/ 649 h 26929"/>
              <a:gd name="T2" fmla="*/ 26186 w 26854"/>
              <a:gd name="T3" fmla="*/ 26929 h 26929"/>
              <a:gd name="T4" fmla="*/ 5254 w 26854"/>
              <a:gd name="T5" fmla="*/ 21600 h 26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854" h="26929" fill="none" extrusionOk="0">
                <a:moveTo>
                  <a:pt x="-1" y="648"/>
                </a:moveTo>
                <a:cubicBezTo>
                  <a:pt x="1718" y="217"/>
                  <a:pt x="3482" y="0"/>
                  <a:pt x="5254" y="0"/>
                </a:cubicBezTo>
                <a:cubicBezTo>
                  <a:pt x="17183" y="0"/>
                  <a:pt x="26854" y="9670"/>
                  <a:pt x="26854" y="21600"/>
                </a:cubicBezTo>
                <a:cubicBezTo>
                  <a:pt x="26854" y="23397"/>
                  <a:pt x="26629" y="25187"/>
                  <a:pt x="26186" y="26929"/>
                </a:cubicBezTo>
              </a:path>
              <a:path w="26854" h="26929" stroke="0" extrusionOk="0">
                <a:moveTo>
                  <a:pt x="-1" y="648"/>
                </a:moveTo>
                <a:cubicBezTo>
                  <a:pt x="1718" y="217"/>
                  <a:pt x="3482" y="0"/>
                  <a:pt x="5254" y="0"/>
                </a:cubicBezTo>
                <a:cubicBezTo>
                  <a:pt x="17183" y="0"/>
                  <a:pt x="26854" y="9670"/>
                  <a:pt x="26854" y="21600"/>
                </a:cubicBezTo>
                <a:cubicBezTo>
                  <a:pt x="26854" y="23397"/>
                  <a:pt x="26629" y="25187"/>
                  <a:pt x="26186" y="26929"/>
                </a:cubicBezTo>
                <a:lnTo>
                  <a:pt x="5254" y="21600"/>
                </a:lnTo>
                <a:close/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536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FFCA9C6-6E89-45E5-91B5-61330D05FC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Copyright © 2001, 2003, Andrew W. Moore</a:t>
            </a:r>
          </a:p>
        </p:txBody>
      </p:sp>
      <p:sp>
        <p:nvSpPr>
          <p:cNvPr id="492546" name="Rectangle 2">
            <a:extLst>
              <a:ext uri="{FF2B5EF4-FFF2-40B4-BE49-F238E27FC236}">
                <a16:creationId xmlns:a16="http://schemas.microsoft.com/office/drawing/2014/main" id="{EFC4733F-18DC-441D-B085-4D6F616AFC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6006" y="276226"/>
            <a:ext cx="6537722" cy="488156"/>
          </a:xfrm>
        </p:spPr>
        <p:txBody>
          <a:bodyPr/>
          <a:lstStyle/>
          <a:p>
            <a:r>
              <a:rPr lang="en-US" altLang="en-US" dirty="0"/>
              <a:t>Robust Regression</a:t>
            </a:r>
          </a:p>
        </p:txBody>
      </p:sp>
      <p:sp>
        <p:nvSpPr>
          <p:cNvPr id="492547" name="Line 3">
            <a:extLst>
              <a:ext uri="{FF2B5EF4-FFF2-40B4-BE49-F238E27FC236}">
                <a16:creationId xmlns:a16="http://schemas.microsoft.com/office/drawing/2014/main" id="{F6C7790B-52D4-43F2-B4DB-087A157DB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742950"/>
            <a:ext cx="0" cy="36576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2548" name="Line 4">
            <a:extLst>
              <a:ext uri="{FF2B5EF4-FFF2-40B4-BE49-F238E27FC236}">
                <a16:creationId xmlns:a16="http://schemas.microsoft.com/office/drawing/2014/main" id="{D40C59AF-FDFF-40A4-B8EA-F17CD76CB7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4229100"/>
            <a:ext cx="40005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2549" name="Text Box 5">
            <a:extLst>
              <a:ext uri="{FF2B5EF4-FFF2-40B4-BE49-F238E27FC236}">
                <a16:creationId xmlns:a16="http://schemas.microsoft.com/office/drawing/2014/main" id="{08C2F367-80DE-41B4-B339-2C7C226C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3434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x</a:t>
            </a:r>
            <a:endParaRPr lang="en-US" altLang="en-US" sz="1350" baseline="-25000"/>
          </a:p>
        </p:txBody>
      </p:sp>
      <p:sp>
        <p:nvSpPr>
          <p:cNvPr id="492550" name="Line 6">
            <a:extLst>
              <a:ext uri="{FF2B5EF4-FFF2-40B4-BE49-F238E27FC236}">
                <a16:creationId xmlns:a16="http://schemas.microsoft.com/office/drawing/2014/main" id="{30AA346C-CADC-4F15-A4F1-44CE77B3E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14850"/>
            <a:ext cx="1314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2551" name="Text Box 7">
            <a:extLst>
              <a:ext uri="{FF2B5EF4-FFF2-40B4-BE49-F238E27FC236}">
                <a16:creationId xmlns:a16="http://schemas.microsoft.com/office/drawing/2014/main" id="{97DECC70-FE2C-428A-BB97-7F8D263CD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33147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y</a:t>
            </a:r>
            <a:endParaRPr lang="en-US" altLang="en-US" sz="1350" baseline="-25000"/>
          </a:p>
        </p:txBody>
      </p:sp>
      <p:sp>
        <p:nvSpPr>
          <p:cNvPr id="492552" name="Line 8">
            <a:extLst>
              <a:ext uri="{FF2B5EF4-FFF2-40B4-BE49-F238E27FC236}">
                <a16:creationId xmlns:a16="http://schemas.microsoft.com/office/drawing/2014/main" id="{42603330-F2CF-475B-95A9-2ACDDC4D1A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2114550"/>
            <a:ext cx="0" cy="1200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2553" name="Oval 9">
            <a:extLst>
              <a:ext uri="{FF2B5EF4-FFF2-40B4-BE49-F238E27FC236}">
                <a16:creationId xmlns:a16="http://schemas.microsoft.com/office/drawing/2014/main" id="{12CAE5AB-E071-4C4D-B980-0EF030480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463" y="24526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54" name="Oval 10">
            <a:extLst>
              <a:ext uri="{FF2B5EF4-FFF2-40B4-BE49-F238E27FC236}">
                <a16:creationId xmlns:a16="http://schemas.microsoft.com/office/drawing/2014/main" id="{02C240DD-75BE-4850-A7C8-7D556085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966" y="286226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55" name="Oval 11">
            <a:extLst>
              <a:ext uri="{FF2B5EF4-FFF2-40B4-BE49-F238E27FC236}">
                <a16:creationId xmlns:a16="http://schemas.microsoft.com/office/drawing/2014/main" id="{18386968-F13C-4DDE-B2DF-140BFBD21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54449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56" name="Oval 12">
            <a:extLst>
              <a:ext uri="{FF2B5EF4-FFF2-40B4-BE49-F238E27FC236}">
                <a16:creationId xmlns:a16="http://schemas.microsoft.com/office/drawing/2014/main" id="{AA3C8EFF-14EE-4083-BED7-2ECC848EF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39040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57" name="Oval 13">
            <a:extLst>
              <a:ext uri="{FF2B5EF4-FFF2-40B4-BE49-F238E27FC236}">
                <a16:creationId xmlns:a16="http://schemas.microsoft.com/office/drawing/2014/main" id="{4A68BBFF-075B-4C38-A534-FD410067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932" y="3302794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58" name="Oval 14">
            <a:extLst>
              <a:ext uri="{FF2B5EF4-FFF2-40B4-BE49-F238E27FC236}">
                <a16:creationId xmlns:a16="http://schemas.microsoft.com/office/drawing/2014/main" id="{26D31270-4F36-4BB6-A95C-B2DC46FFD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35" y="3094435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59" name="Oval 15">
            <a:extLst>
              <a:ext uri="{FF2B5EF4-FFF2-40B4-BE49-F238E27FC236}">
                <a16:creationId xmlns:a16="http://schemas.microsoft.com/office/drawing/2014/main" id="{F8808D45-AAEC-422B-B835-6B01A1232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2855119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60" name="Oval 16">
            <a:extLst>
              <a:ext uri="{FF2B5EF4-FFF2-40B4-BE49-F238E27FC236}">
                <a16:creationId xmlns:a16="http://schemas.microsoft.com/office/drawing/2014/main" id="{155A3CCF-DF07-4162-AF87-A2BB1C9AF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391966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61" name="Oval 17">
            <a:extLst>
              <a:ext uri="{FF2B5EF4-FFF2-40B4-BE49-F238E27FC236}">
                <a16:creationId xmlns:a16="http://schemas.microsoft.com/office/drawing/2014/main" id="{DAFFAEAE-AD8A-41E4-A6FE-1A0DF9153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248" y="230981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62" name="Oval 18">
            <a:extLst>
              <a:ext uri="{FF2B5EF4-FFF2-40B4-BE49-F238E27FC236}">
                <a16:creationId xmlns:a16="http://schemas.microsoft.com/office/drawing/2014/main" id="{DE9BD3B8-ADEA-43D0-A50A-D1E5F8E5C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0985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63" name="Oval 19">
            <a:extLst>
              <a:ext uri="{FF2B5EF4-FFF2-40B4-BE49-F238E27FC236}">
                <a16:creationId xmlns:a16="http://schemas.microsoft.com/office/drawing/2014/main" id="{9EB029C8-C9F3-436D-8BF3-CB32EAEA8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344" y="2813448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64" name="Arc 20">
            <a:extLst>
              <a:ext uri="{FF2B5EF4-FFF2-40B4-BE49-F238E27FC236}">
                <a16:creationId xmlns:a16="http://schemas.microsoft.com/office/drawing/2014/main" id="{17042E51-0DE5-4F15-871A-6E7D30A42490}"/>
              </a:ext>
            </a:extLst>
          </p:cNvPr>
          <p:cNvSpPr>
            <a:spLocks/>
          </p:cNvSpPr>
          <p:nvPr/>
        </p:nvSpPr>
        <p:spPr bwMode="auto">
          <a:xfrm rot="13413423" flipV="1">
            <a:off x="3855016" y="1780100"/>
            <a:ext cx="1619703" cy="3210612"/>
          </a:xfrm>
          <a:custGeom>
            <a:avLst/>
            <a:gdLst>
              <a:gd name="G0" fmla="+- 5254 0 0"/>
              <a:gd name="G1" fmla="+- 21600 0 0"/>
              <a:gd name="G2" fmla="+- 21600 0 0"/>
              <a:gd name="T0" fmla="*/ 0 w 26854"/>
              <a:gd name="T1" fmla="*/ 649 h 26929"/>
              <a:gd name="T2" fmla="*/ 26186 w 26854"/>
              <a:gd name="T3" fmla="*/ 26929 h 26929"/>
              <a:gd name="T4" fmla="*/ 5254 w 26854"/>
              <a:gd name="T5" fmla="*/ 21600 h 26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854" h="26929" fill="none" extrusionOk="0">
                <a:moveTo>
                  <a:pt x="-1" y="648"/>
                </a:moveTo>
                <a:cubicBezTo>
                  <a:pt x="1718" y="217"/>
                  <a:pt x="3482" y="0"/>
                  <a:pt x="5254" y="0"/>
                </a:cubicBezTo>
                <a:cubicBezTo>
                  <a:pt x="17183" y="0"/>
                  <a:pt x="26854" y="9670"/>
                  <a:pt x="26854" y="21600"/>
                </a:cubicBezTo>
                <a:cubicBezTo>
                  <a:pt x="26854" y="23397"/>
                  <a:pt x="26629" y="25187"/>
                  <a:pt x="26186" y="26929"/>
                </a:cubicBezTo>
              </a:path>
              <a:path w="26854" h="26929" stroke="0" extrusionOk="0">
                <a:moveTo>
                  <a:pt x="-1" y="648"/>
                </a:moveTo>
                <a:cubicBezTo>
                  <a:pt x="1718" y="217"/>
                  <a:pt x="3482" y="0"/>
                  <a:pt x="5254" y="0"/>
                </a:cubicBezTo>
                <a:cubicBezTo>
                  <a:pt x="17183" y="0"/>
                  <a:pt x="26854" y="9670"/>
                  <a:pt x="26854" y="21600"/>
                </a:cubicBezTo>
                <a:cubicBezTo>
                  <a:pt x="26854" y="23397"/>
                  <a:pt x="26629" y="25187"/>
                  <a:pt x="26186" y="26929"/>
                </a:cubicBezTo>
                <a:lnTo>
                  <a:pt x="5254" y="21600"/>
                </a:lnTo>
                <a:close/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1350"/>
          </a:p>
        </p:txBody>
      </p:sp>
      <p:sp>
        <p:nvSpPr>
          <p:cNvPr id="492565" name="Oval 21">
            <a:extLst>
              <a:ext uri="{FF2B5EF4-FFF2-40B4-BE49-F238E27FC236}">
                <a16:creationId xmlns:a16="http://schemas.microsoft.com/office/drawing/2014/main" id="{71F12F2A-3115-4369-B73F-8C6EA0C66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732" y="95131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66" name="Oval 22">
            <a:extLst>
              <a:ext uri="{FF2B5EF4-FFF2-40B4-BE49-F238E27FC236}">
                <a16:creationId xmlns:a16="http://schemas.microsoft.com/office/drawing/2014/main" id="{1CFEB500-6EB5-4048-9172-000A13F6F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691" y="37135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67" name="Oval 23">
            <a:extLst>
              <a:ext uri="{FF2B5EF4-FFF2-40B4-BE49-F238E27FC236}">
                <a16:creationId xmlns:a16="http://schemas.microsoft.com/office/drawing/2014/main" id="{7141BA7A-D95E-41E9-8300-70869963E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3641" y="26812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68" name="Oval 24">
            <a:extLst>
              <a:ext uri="{FF2B5EF4-FFF2-40B4-BE49-F238E27FC236}">
                <a16:creationId xmlns:a16="http://schemas.microsoft.com/office/drawing/2014/main" id="{C484C4F2-6091-45F0-BDCA-DE49BCA49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3089673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69" name="Oval 25">
            <a:extLst>
              <a:ext uri="{FF2B5EF4-FFF2-40B4-BE49-F238E27FC236}">
                <a16:creationId xmlns:a16="http://schemas.microsoft.com/office/drawing/2014/main" id="{8D00D0C6-0E99-43A9-A021-655EF113F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41" y="240030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70" name="Oval 26">
            <a:extLst>
              <a:ext uri="{FF2B5EF4-FFF2-40B4-BE49-F238E27FC236}">
                <a16:creationId xmlns:a16="http://schemas.microsoft.com/office/drawing/2014/main" id="{ACE9869C-C01C-4BFD-9D77-D6DD827F8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532" y="2574131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71" name="Oval 27">
            <a:extLst>
              <a:ext uri="{FF2B5EF4-FFF2-40B4-BE49-F238E27FC236}">
                <a16:creationId xmlns:a16="http://schemas.microsoft.com/office/drawing/2014/main" id="{91FFF51A-BDCA-468D-80E5-2ABCAD119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294" y="234434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2572" name="Text Box 28">
            <a:extLst>
              <a:ext uri="{FF2B5EF4-FFF2-40B4-BE49-F238E27FC236}">
                <a16:creationId xmlns:a16="http://schemas.microsoft.com/office/drawing/2014/main" id="{CDB34FBB-FFF1-4584-B507-A29F1149A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04" y="822722"/>
            <a:ext cx="301704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…but this is what we’d probably prefer</a:t>
            </a:r>
          </a:p>
        </p:txBody>
      </p:sp>
    </p:spTree>
    <p:extLst>
      <p:ext uri="{BB962C8B-B14F-4D97-AF65-F5344CB8AC3E}">
        <p14:creationId xmlns:p14="http://schemas.microsoft.com/office/powerpoint/2010/main" val="41226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CDBB68E0-2278-430B-97C0-ED88F2076A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Copyright © 2001, 2003, Andrew W. Moore</a:t>
            </a:r>
          </a:p>
        </p:txBody>
      </p:sp>
      <p:sp>
        <p:nvSpPr>
          <p:cNvPr id="493570" name="Rectangle 2">
            <a:extLst>
              <a:ext uri="{FF2B5EF4-FFF2-40B4-BE49-F238E27FC236}">
                <a16:creationId xmlns:a16="http://schemas.microsoft.com/office/drawing/2014/main" id="{470121C3-F6E5-4B57-A2E3-2F3736200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3640" y="296228"/>
            <a:ext cx="6537722" cy="488156"/>
          </a:xfrm>
        </p:spPr>
        <p:txBody>
          <a:bodyPr/>
          <a:lstStyle/>
          <a:p>
            <a:r>
              <a:rPr lang="en-US" altLang="en-US" dirty="0" smtClean="0"/>
              <a:t>Robust </a:t>
            </a:r>
            <a:r>
              <a:rPr lang="en-US" altLang="en-US" dirty="0"/>
              <a:t>Regression</a:t>
            </a:r>
          </a:p>
        </p:txBody>
      </p:sp>
      <p:sp>
        <p:nvSpPr>
          <p:cNvPr id="493571" name="Line 3">
            <a:extLst>
              <a:ext uri="{FF2B5EF4-FFF2-40B4-BE49-F238E27FC236}">
                <a16:creationId xmlns:a16="http://schemas.microsoft.com/office/drawing/2014/main" id="{28AF7BA2-6273-44E5-9AA6-E0807D7AE9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742950"/>
            <a:ext cx="0" cy="36576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3572" name="Line 4">
            <a:extLst>
              <a:ext uri="{FF2B5EF4-FFF2-40B4-BE49-F238E27FC236}">
                <a16:creationId xmlns:a16="http://schemas.microsoft.com/office/drawing/2014/main" id="{DE0B36B9-83F3-4AD3-83EB-F6F0E956E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4229100"/>
            <a:ext cx="40005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3573" name="Text Box 5">
            <a:extLst>
              <a:ext uri="{FF2B5EF4-FFF2-40B4-BE49-F238E27FC236}">
                <a16:creationId xmlns:a16="http://schemas.microsoft.com/office/drawing/2014/main" id="{1D405D8C-DD1E-4454-8425-AA4643107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3434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x</a:t>
            </a:r>
            <a:endParaRPr lang="en-US" altLang="en-US" sz="1350" baseline="-25000"/>
          </a:p>
        </p:txBody>
      </p:sp>
      <p:sp>
        <p:nvSpPr>
          <p:cNvPr id="493574" name="Line 6">
            <a:extLst>
              <a:ext uri="{FF2B5EF4-FFF2-40B4-BE49-F238E27FC236}">
                <a16:creationId xmlns:a16="http://schemas.microsoft.com/office/drawing/2014/main" id="{B5813A32-83F9-449C-B7B8-1E8E86DB2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14850"/>
            <a:ext cx="1314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3575" name="Text Box 7">
            <a:extLst>
              <a:ext uri="{FF2B5EF4-FFF2-40B4-BE49-F238E27FC236}">
                <a16:creationId xmlns:a16="http://schemas.microsoft.com/office/drawing/2014/main" id="{434A99DB-0936-4828-8284-18C408634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33147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y</a:t>
            </a:r>
            <a:endParaRPr lang="en-US" altLang="en-US" sz="1350" baseline="-25000"/>
          </a:p>
        </p:txBody>
      </p:sp>
      <p:sp>
        <p:nvSpPr>
          <p:cNvPr id="493576" name="Line 8">
            <a:extLst>
              <a:ext uri="{FF2B5EF4-FFF2-40B4-BE49-F238E27FC236}">
                <a16:creationId xmlns:a16="http://schemas.microsoft.com/office/drawing/2014/main" id="{2C587B29-68A5-4C4A-A98E-B9DED7C98F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2114550"/>
            <a:ext cx="0" cy="1200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3577" name="Oval 9">
            <a:extLst>
              <a:ext uri="{FF2B5EF4-FFF2-40B4-BE49-F238E27FC236}">
                <a16:creationId xmlns:a16="http://schemas.microsoft.com/office/drawing/2014/main" id="{C421ADC1-5839-437D-BD52-240B8C19A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463" y="24526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78" name="Oval 10">
            <a:extLst>
              <a:ext uri="{FF2B5EF4-FFF2-40B4-BE49-F238E27FC236}">
                <a16:creationId xmlns:a16="http://schemas.microsoft.com/office/drawing/2014/main" id="{02015D99-AB0F-49A5-B87E-2F84F6824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966" y="286226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79" name="Oval 11">
            <a:extLst>
              <a:ext uri="{FF2B5EF4-FFF2-40B4-BE49-F238E27FC236}">
                <a16:creationId xmlns:a16="http://schemas.microsoft.com/office/drawing/2014/main" id="{7318F986-9561-49D8-815F-BCB022419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54449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80" name="Oval 12">
            <a:extLst>
              <a:ext uri="{FF2B5EF4-FFF2-40B4-BE49-F238E27FC236}">
                <a16:creationId xmlns:a16="http://schemas.microsoft.com/office/drawing/2014/main" id="{10713A65-30D3-419F-8F10-E18601532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39040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81" name="Oval 13">
            <a:extLst>
              <a:ext uri="{FF2B5EF4-FFF2-40B4-BE49-F238E27FC236}">
                <a16:creationId xmlns:a16="http://schemas.microsoft.com/office/drawing/2014/main" id="{267BC107-3A72-4CEE-AF17-459F0FD4D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932" y="3302794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82" name="Oval 14">
            <a:extLst>
              <a:ext uri="{FF2B5EF4-FFF2-40B4-BE49-F238E27FC236}">
                <a16:creationId xmlns:a16="http://schemas.microsoft.com/office/drawing/2014/main" id="{166CD5B8-93C2-43DC-8F69-F1BBCD217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35" y="3094435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83" name="Oval 15">
            <a:extLst>
              <a:ext uri="{FF2B5EF4-FFF2-40B4-BE49-F238E27FC236}">
                <a16:creationId xmlns:a16="http://schemas.microsoft.com/office/drawing/2014/main" id="{EB3AC1A3-A3D3-4502-945F-A04CA6C02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2855119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84" name="Oval 16">
            <a:extLst>
              <a:ext uri="{FF2B5EF4-FFF2-40B4-BE49-F238E27FC236}">
                <a16:creationId xmlns:a16="http://schemas.microsoft.com/office/drawing/2014/main" id="{964991F6-8F90-4FD7-94D9-D176DC9C9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391966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85" name="Oval 17">
            <a:extLst>
              <a:ext uri="{FF2B5EF4-FFF2-40B4-BE49-F238E27FC236}">
                <a16:creationId xmlns:a16="http://schemas.microsoft.com/office/drawing/2014/main" id="{4799AC02-089A-4335-BD43-56321580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248" y="230981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86" name="Oval 18">
            <a:extLst>
              <a:ext uri="{FF2B5EF4-FFF2-40B4-BE49-F238E27FC236}">
                <a16:creationId xmlns:a16="http://schemas.microsoft.com/office/drawing/2014/main" id="{1ECAF127-6613-4A01-A229-B34A9A31E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0985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87" name="Oval 19">
            <a:extLst>
              <a:ext uri="{FF2B5EF4-FFF2-40B4-BE49-F238E27FC236}">
                <a16:creationId xmlns:a16="http://schemas.microsoft.com/office/drawing/2014/main" id="{0FBDCC36-A0EA-4F2B-93DF-0E410C720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344" y="2813448"/>
            <a:ext cx="26194" cy="2500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88" name="Arc 20">
            <a:extLst>
              <a:ext uri="{FF2B5EF4-FFF2-40B4-BE49-F238E27FC236}">
                <a16:creationId xmlns:a16="http://schemas.microsoft.com/office/drawing/2014/main" id="{CD3896E3-2944-4669-9C9B-BAF36B6DE7B6}"/>
              </a:ext>
            </a:extLst>
          </p:cNvPr>
          <p:cNvSpPr>
            <a:spLocks/>
          </p:cNvSpPr>
          <p:nvPr/>
        </p:nvSpPr>
        <p:spPr bwMode="auto">
          <a:xfrm rot="8186576" flipH="1" flipV="1">
            <a:off x="3406962" y="2279377"/>
            <a:ext cx="2991720" cy="2528440"/>
          </a:xfrm>
          <a:custGeom>
            <a:avLst/>
            <a:gdLst>
              <a:gd name="G0" fmla="+- 9939 0 0"/>
              <a:gd name="G1" fmla="+- 21600 0 0"/>
              <a:gd name="G2" fmla="+- 21600 0 0"/>
              <a:gd name="T0" fmla="*/ 0 w 31539"/>
              <a:gd name="T1" fmla="*/ 2422 h 26929"/>
              <a:gd name="T2" fmla="*/ 30871 w 31539"/>
              <a:gd name="T3" fmla="*/ 26929 h 26929"/>
              <a:gd name="T4" fmla="*/ 9939 w 31539"/>
              <a:gd name="T5" fmla="*/ 21600 h 26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539" h="26929" fill="none" extrusionOk="0">
                <a:moveTo>
                  <a:pt x="0" y="2422"/>
                </a:moveTo>
                <a:cubicBezTo>
                  <a:pt x="3071" y="830"/>
                  <a:pt x="6479" y="0"/>
                  <a:pt x="9939" y="0"/>
                </a:cubicBezTo>
                <a:cubicBezTo>
                  <a:pt x="21868" y="0"/>
                  <a:pt x="31539" y="9670"/>
                  <a:pt x="31539" y="21600"/>
                </a:cubicBezTo>
                <a:cubicBezTo>
                  <a:pt x="31539" y="23397"/>
                  <a:pt x="31314" y="25187"/>
                  <a:pt x="30871" y="26929"/>
                </a:cubicBezTo>
              </a:path>
              <a:path w="31539" h="26929" stroke="0" extrusionOk="0">
                <a:moveTo>
                  <a:pt x="0" y="2422"/>
                </a:moveTo>
                <a:cubicBezTo>
                  <a:pt x="3071" y="830"/>
                  <a:pt x="6479" y="0"/>
                  <a:pt x="9939" y="0"/>
                </a:cubicBezTo>
                <a:cubicBezTo>
                  <a:pt x="21868" y="0"/>
                  <a:pt x="31539" y="9670"/>
                  <a:pt x="31539" y="21600"/>
                </a:cubicBezTo>
                <a:cubicBezTo>
                  <a:pt x="31539" y="23397"/>
                  <a:pt x="31314" y="25187"/>
                  <a:pt x="30871" y="26929"/>
                </a:cubicBezTo>
                <a:lnTo>
                  <a:pt x="9939" y="21600"/>
                </a:lnTo>
                <a:close/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1350"/>
          </a:p>
        </p:txBody>
      </p:sp>
      <p:sp>
        <p:nvSpPr>
          <p:cNvPr id="493589" name="Oval 21">
            <a:extLst>
              <a:ext uri="{FF2B5EF4-FFF2-40B4-BE49-F238E27FC236}">
                <a16:creationId xmlns:a16="http://schemas.microsoft.com/office/drawing/2014/main" id="{18EBD275-6F87-43B3-A225-464BC152C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732" y="95131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90" name="Oval 22">
            <a:extLst>
              <a:ext uri="{FF2B5EF4-FFF2-40B4-BE49-F238E27FC236}">
                <a16:creationId xmlns:a16="http://schemas.microsoft.com/office/drawing/2014/main" id="{BCF7E397-91BD-403F-9EC6-EC91A26D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691" y="37135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91" name="Oval 23">
            <a:extLst>
              <a:ext uri="{FF2B5EF4-FFF2-40B4-BE49-F238E27FC236}">
                <a16:creationId xmlns:a16="http://schemas.microsoft.com/office/drawing/2014/main" id="{5D3ED260-6554-4DC7-8C35-BB3056755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3641" y="26812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92" name="Oval 24">
            <a:extLst>
              <a:ext uri="{FF2B5EF4-FFF2-40B4-BE49-F238E27FC236}">
                <a16:creationId xmlns:a16="http://schemas.microsoft.com/office/drawing/2014/main" id="{86A2A38E-6D3D-49D8-89D5-D8C36CDAA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3089673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93" name="Oval 25">
            <a:extLst>
              <a:ext uri="{FF2B5EF4-FFF2-40B4-BE49-F238E27FC236}">
                <a16:creationId xmlns:a16="http://schemas.microsoft.com/office/drawing/2014/main" id="{F52AD279-237F-45E9-8E83-054261A20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41" y="240030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94" name="Oval 26">
            <a:extLst>
              <a:ext uri="{FF2B5EF4-FFF2-40B4-BE49-F238E27FC236}">
                <a16:creationId xmlns:a16="http://schemas.microsoft.com/office/drawing/2014/main" id="{114A31C3-FCA1-4D3C-8929-FB48BB80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532" y="2574131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95" name="Oval 27">
            <a:extLst>
              <a:ext uri="{FF2B5EF4-FFF2-40B4-BE49-F238E27FC236}">
                <a16:creationId xmlns:a16="http://schemas.microsoft.com/office/drawing/2014/main" id="{1B7F1359-5D75-41A5-816E-225C1A6B5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294" y="234434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3596" name="Text Box 28">
            <a:extLst>
              <a:ext uri="{FF2B5EF4-FFF2-40B4-BE49-F238E27FC236}">
                <a16:creationId xmlns:a16="http://schemas.microsoft.com/office/drawing/2014/main" id="{604C2360-0D5B-4A1B-A2BD-CA6C5EF48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04" y="822723"/>
            <a:ext cx="301704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After the initial fit, score each datapoint according to how well it’s fitted…</a:t>
            </a:r>
          </a:p>
        </p:txBody>
      </p:sp>
      <p:pic>
        <p:nvPicPr>
          <p:cNvPr id="493597" name="Picture 29">
            <a:extLst>
              <a:ext uri="{FF2B5EF4-FFF2-40B4-BE49-F238E27FC236}">
                <a16:creationId xmlns:a16="http://schemas.microsoft.com/office/drawing/2014/main" id="{C28C2243-634C-4126-B0E0-1D3ECFD9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32" y="3395663"/>
            <a:ext cx="845344" cy="78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3598" name="AutoShape 30">
            <a:extLst>
              <a:ext uri="{FF2B5EF4-FFF2-40B4-BE49-F238E27FC236}">
                <a16:creationId xmlns:a16="http://schemas.microsoft.com/office/drawing/2014/main" id="{C4372C7D-1669-4CAE-B6B6-853D46723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8" y="3359944"/>
            <a:ext cx="1360885" cy="411956"/>
          </a:xfrm>
          <a:prstGeom prst="wedgeRectCallout">
            <a:avLst>
              <a:gd name="adj1" fmla="val 79310"/>
              <a:gd name="adj2" fmla="val 1416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1050">
                <a:solidFill>
                  <a:schemeClr val="hlink"/>
                </a:solidFill>
              </a:rPr>
              <a:t>You </a:t>
            </a:r>
            <a:r>
              <a:rPr lang="en-US" altLang="en-US" sz="1050"/>
              <a:t>are a very good datapoint.</a:t>
            </a:r>
          </a:p>
        </p:txBody>
      </p:sp>
      <p:sp>
        <p:nvSpPr>
          <p:cNvPr id="493599" name="Freeform 31">
            <a:extLst>
              <a:ext uri="{FF2B5EF4-FFF2-40B4-BE49-F238E27FC236}">
                <a16:creationId xmlns:a16="http://schemas.microsoft.com/office/drawing/2014/main" id="{936FADF3-EB18-4CAE-B2E9-549D9F3148D1}"/>
              </a:ext>
            </a:extLst>
          </p:cNvPr>
          <p:cNvSpPr>
            <a:spLocks/>
          </p:cNvSpPr>
          <p:nvPr/>
        </p:nvSpPr>
        <p:spPr bwMode="auto">
          <a:xfrm>
            <a:off x="5276850" y="2909887"/>
            <a:ext cx="852488" cy="519113"/>
          </a:xfrm>
          <a:custGeom>
            <a:avLst/>
            <a:gdLst>
              <a:gd name="T0" fmla="*/ 0 w 716"/>
              <a:gd name="T1" fmla="*/ 436 h 436"/>
              <a:gd name="T2" fmla="*/ 9 w 716"/>
              <a:gd name="T3" fmla="*/ 354 h 436"/>
              <a:gd name="T4" fmla="*/ 42 w 716"/>
              <a:gd name="T5" fmla="*/ 304 h 436"/>
              <a:gd name="T6" fmla="*/ 124 w 716"/>
              <a:gd name="T7" fmla="*/ 230 h 436"/>
              <a:gd name="T8" fmla="*/ 206 w 716"/>
              <a:gd name="T9" fmla="*/ 164 h 436"/>
              <a:gd name="T10" fmla="*/ 445 w 716"/>
              <a:gd name="T11" fmla="*/ 132 h 436"/>
              <a:gd name="T12" fmla="*/ 544 w 716"/>
              <a:gd name="T13" fmla="*/ 99 h 436"/>
              <a:gd name="T14" fmla="*/ 634 w 716"/>
              <a:gd name="T15" fmla="*/ 74 h 436"/>
              <a:gd name="T16" fmla="*/ 692 w 716"/>
              <a:gd name="T17" fmla="*/ 16 h 436"/>
              <a:gd name="T18" fmla="*/ 716 w 716"/>
              <a:gd name="T19" fmla="*/ 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6" h="436">
                <a:moveTo>
                  <a:pt x="0" y="436"/>
                </a:moveTo>
                <a:cubicBezTo>
                  <a:pt x="3" y="409"/>
                  <a:pt x="1" y="380"/>
                  <a:pt x="9" y="354"/>
                </a:cubicBezTo>
                <a:cubicBezTo>
                  <a:pt x="15" y="335"/>
                  <a:pt x="42" y="304"/>
                  <a:pt x="42" y="304"/>
                </a:cubicBezTo>
                <a:cubicBezTo>
                  <a:pt x="55" y="265"/>
                  <a:pt x="91" y="252"/>
                  <a:pt x="124" y="230"/>
                </a:cubicBezTo>
                <a:cubicBezTo>
                  <a:pt x="143" y="218"/>
                  <a:pt x="196" y="167"/>
                  <a:pt x="206" y="164"/>
                </a:cubicBezTo>
                <a:cubicBezTo>
                  <a:pt x="277" y="140"/>
                  <a:pt x="373" y="137"/>
                  <a:pt x="445" y="132"/>
                </a:cubicBezTo>
                <a:cubicBezTo>
                  <a:pt x="490" y="124"/>
                  <a:pt x="505" y="116"/>
                  <a:pt x="544" y="99"/>
                </a:cubicBezTo>
                <a:cubicBezTo>
                  <a:pt x="572" y="87"/>
                  <a:pt x="605" y="83"/>
                  <a:pt x="634" y="74"/>
                </a:cubicBezTo>
                <a:cubicBezTo>
                  <a:pt x="650" y="50"/>
                  <a:pt x="669" y="34"/>
                  <a:pt x="692" y="16"/>
                </a:cubicBezTo>
                <a:cubicBezTo>
                  <a:pt x="699" y="10"/>
                  <a:pt x="716" y="0"/>
                  <a:pt x="716" y="0"/>
                </a:cubicBezTo>
              </a:path>
            </a:pathLst>
          </a:cu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9276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C11D41D3-E88F-4FAF-A3E0-C0DEFEADE2B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Copyright © 2001, 2003, Andrew W. Moore</a:t>
            </a:r>
          </a:p>
        </p:txBody>
      </p:sp>
      <p:sp>
        <p:nvSpPr>
          <p:cNvPr id="494595" name="Line 3">
            <a:extLst>
              <a:ext uri="{FF2B5EF4-FFF2-40B4-BE49-F238E27FC236}">
                <a16:creationId xmlns:a16="http://schemas.microsoft.com/office/drawing/2014/main" id="{137758AC-C9AB-4252-9F0C-3523C018D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742950"/>
            <a:ext cx="0" cy="36576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4596" name="Line 4">
            <a:extLst>
              <a:ext uri="{FF2B5EF4-FFF2-40B4-BE49-F238E27FC236}">
                <a16:creationId xmlns:a16="http://schemas.microsoft.com/office/drawing/2014/main" id="{B5324E8F-9DB5-4544-86E3-D5177FA74E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4229100"/>
            <a:ext cx="40005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4597" name="Text Box 5">
            <a:extLst>
              <a:ext uri="{FF2B5EF4-FFF2-40B4-BE49-F238E27FC236}">
                <a16:creationId xmlns:a16="http://schemas.microsoft.com/office/drawing/2014/main" id="{D1B2BFB7-65F2-457F-B198-7109041AE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3434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x</a:t>
            </a:r>
            <a:endParaRPr lang="en-US" altLang="en-US" sz="1350" baseline="-25000"/>
          </a:p>
        </p:txBody>
      </p:sp>
      <p:sp>
        <p:nvSpPr>
          <p:cNvPr id="494598" name="Line 6">
            <a:extLst>
              <a:ext uri="{FF2B5EF4-FFF2-40B4-BE49-F238E27FC236}">
                <a16:creationId xmlns:a16="http://schemas.microsoft.com/office/drawing/2014/main" id="{0BB6A131-7849-4B02-BD2F-D9A534134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14850"/>
            <a:ext cx="1314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4599" name="Text Box 7">
            <a:extLst>
              <a:ext uri="{FF2B5EF4-FFF2-40B4-BE49-F238E27FC236}">
                <a16:creationId xmlns:a16="http://schemas.microsoft.com/office/drawing/2014/main" id="{1F5D72BE-0237-464F-8C0C-822416EA8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33147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y</a:t>
            </a:r>
            <a:endParaRPr lang="en-US" altLang="en-US" sz="1350" baseline="-25000"/>
          </a:p>
        </p:txBody>
      </p:sp>
      <p:sp>
        <p:nvSpPr>
          <p:cNvPr id="494600" name="Line 8">
            <a:extLst>
              <a:ext uri="{FF2B5EF4-FFF2-40B4-BE49-F238E27FC236}">
                <a16:creationId xmlns:a16="http://schemas.microsoft.com/office/drawing/2014/main" id="{8A05CC62-7E07-4FA0-B337-45BF2744B6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2114550"/>
            <a:ext cx="0" cy="1200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4601" name="Oval 9">
            <a:extLst>
              <a:ext uri="{FF2B5EF4-FFF2-40B4-BE49-F238E27FC236}">
                <a16:creationId xmlns:a16="http://schemas.microsoft.com/office/drawing/2014/main" id="{58A0BC62-978D-4979-8865-B5B26BBD1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463" y="24526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02" name="Oval 10">
            <a:extLst>
              <a:ext uri="{FF2B5EF4-FFF2-40B4-BE49-F238E27FC236}">
                <a16:creationId xmlns:a16="http://schemas.microsoft.com/office/drawing/2014/main" id="{2F08EFAB-E5FB-4F0C-AD82-0A3E4AA1E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966" y="286226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03" name="Oval 11">
            <a:extLst>
              <a:ext uri="{FF2B5EF4-FFF2-40B4-BE49-F238E27FC236}">
                <a16:creationId xmlns:a16="http://schemas.microsoft.com/office/drawing/2014/main" id="{356D7FB6-AF7F-4463-A0EA-FE33A595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54449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04" name="Oval 12">
            <a:extLst>
              <a:ext uri="{FF2B5EF4-FFF2-40B4-BE49-F238E27FC236}">
                <a16:creationId xmlns:a16="http://schemas.microsoft.com/office/drawing/2014/main" id="{14C5FB7E-F121-41A2-A383-23B58989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39040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05" name="Oval 13">
            <a:extLst>
              <a:ext uri="{FF2B5EF4-FFF2-40B4-BE49-F238E27FC236}">
                <a16:creationId xmlns:a16="http://schemas.microsoft.com/office/drawing/2014/main" id="{515854A7-0998-411E-8F7B-69D5ED950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932" y="3302794"/>
            <a:ext cx="26194" cy="25004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06" name="Oval 14">
            <a:extLst>
              <a:ext uri="{FF2B5EF4-FFF2-40B4-BE49-F238E27FC236}">
                <a16:creationId xmlns:a16="http://schemas.microsoft.com/office/drawing/2014/main" id="{1956C127-0790-4491-A16B-FA650E87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35" y="3094435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07" name="Oval 15">
            <a:extLst>
              <a:ext uri="{FF2B5EF4-FFF2-40B4-BE49-F238E27FC236}">
                <a16:creationId xmlns:a16="http://schemas.microsoft.com/office/drawing/2014/main" id="{355DBDEF-784E-4A2D-AEBD-8CA616677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2855119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08" name="Oval 16">
            <a:extLst>
              <a:ext uri="{FF2B5EF4-FFF2-40B4-BE49-F238E27FC236}">
                <a16:creationId xmlns:a16="http://schemas.microsoft.com/office/drawing/2014/main" id="{3206D0AE-372B-4065-818E-AF304555D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391966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09" name="Oval 17">
            <a:extLst>
              <a:ext uri="{FF2B5EF4-FFF2-40B4-BE49-F238E27FC236}">
                <a16:creationId xmlns:a16="http://schemas.microsoft.com/office/drawing/2014/main" id="{EB9F8E82-F100-43E1-9893-49ED4CEC4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248" y="230981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10" name="Oval 18">
            <a:extLst>
              <a:ext uri="{FF2B5EF4-FFF2-40B4-BE49-F238E27FC236}">
                <a16:creationId xmlns:a16="http://schemas.microsoft.com/office/drawing/2014/main" id="{6D740EBE-6A4F-4659-90BB-C4E1F9AD2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0985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11" name="Oval 19">
            <a:extLst>
              <a:ext uri="{FF2B5EF4-FFF2-40B4-BE49-F238E27FC236}">
                <a16:creationId xmlns:a16="http://schemas.microsoft.com/office/drawing/2014/main" id="{A443FF0B-4AFB-42BC-9B08-F9576C38B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344" y="2813448"/>
            <a:ext cx="26194" cy="2500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13" name="Oval 21">
            <a:extLst>
              <a:ext uri="{FF2B5EF4-FFF2-40B4-BE49-F238E27FC236}">
                <a16:creationId xmlns:a16="http://schemas.microsoft.com/office/drawing/2014/main" id="{CFF3B1AD-B493-48BE-8CA1-EC8B2DED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732" y="95131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14" name="Oval 22">
            <a:extLst>
              <a:ext uri="{FF2B5EF4-FFF2-40B4-BE49-F238E27FC236}">
                <a16:creationId xmlns:a16="http://schemas.microsoft.com/office/drawing/2014/main" id="{62553432-DFF5-4E78-9A4D-9DDA9DF0C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691" y="37135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15" name="Oval 23">
            <a:extLst>
              <a:ext uri="{FF2B5EF4-FFF2-40B4-BE49-F238E27FC236}">
                <a16:creationId xmlns:a16="http://schemas.microsoft.com/office/drawing/2014/main" id="{D2D89038-44D8-4A6E-A1A3-C1594CD81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3641" y="26812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16" name="Oval 24">
            <a:extLst>
              <a:ext uri="{FF2B5EF4-FFF2-40B4-BE49-F238E27FC236}">
                <a16:creationId xmlns:a16="http://schemas.microsoft.com/office/drawing/2014/main" id="{E8BB505F-3A32-4A6B-8BE0-DD4A87F4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3089673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17" name="Oval 25">
            <a:extLst>
              <a:ext uri="{FF2B5EF4-FFF2-40B4-BE49-F238E27FC236}">
                <a16:creationId xmlns:a16="http://schemas.microsoft.com/office/drawing/2014/main" id="{EC12CC66-DBDA-4A29-8B4F-A3FA11C4E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41" y="240030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18" name="Oval 26">
            <a:extLst>
              <a:ext uri="{FF2B5EF4-FFF2-40B4-BE49-F238E27FC236}">
                <a16:creationId xmlns:a16="http://schemas.microsoft.com/office/drawing/2014/main" id="{D062E8FF-DB9B-4718-A10F-B59F112D3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532" y="2574131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19" name="Oval 27">
            <a:extLst>
              <a:ext uri="{FF2B5EF4-FFF2-40B4-BE49-F238E27FC236}">
                <a16:creationId xmlns:a16="http://schemas.microsoft.com/office/drawing/2014/main" id="{6FEF0346-5AEC-4240-A203-853B0DE4A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294" y="234434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4620" name="Text Box 28">
            <a:extLst>
              <a:ext uri="{FF2B5EF4-FFF2-40B4-BE49-F238E27FC236}">
                <a16:creationId xmlns:a16="http://schemas.microsoft.com/office/drawing/2014/main" id="{658296FF-B2ED-4016-BC6A-A635D0810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04" y="822723"/>
            <a:ext cx="301704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After the initial fit, score each datapoint according to how well it’s fitted…</a:t>
            </a:r>
          </a:p>
        </p:txBody>
      </p:sp>
      <p:pic>
        <p:nvPicPr>
          <p:cNvPr id="494621" name="Picture 29">
            <a:extLst>
              <a:ext uri="{FF2B5EF4-FFF2-40B4-BE49-F238E27FC236}">
                <a16:creationId xmlns:a16="http://schemas.microsoft.com/office/drawing/2014/main" id="{57CF95EE-8C9D-4949-B310-8339360F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32" y="3395663"/>
            <a:ext cx="845344" cy="78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4622" name="AutoShape 30">
            <a:extLst>
              <a:ext uri="{FF2B5EF4-FFF2-40B4-BE49-F238E27FC236}">
                <a16:creationId xmlns:a16="http://schemas.microsoft.com/office/drawing/2014/main" id="{60DFC41A-17E0-4F5C-90BE-F0F7CEF42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8" y="3359944"/>
            <a:ext cx="1360885" cy="411956"/>
          </a:xfrm>
          <a:prstGeom prst="wedgeRectCallout">
            <a:avLst>
              <a:gd name="adj1" fmla="val 79310"/>
              <a:gd name="adj2" fmla="val 1416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1050">
                <a:solidFill>
                  <a:schemeClr val="hlink"/>
                </a:solidFill>
              </a:rPr>
              <a:t>You </a:t>
            </a:r>
            <a:r>
              <a:rPr lang="en-US" altLang="en-US" sz="1050"/>
              <a:t>are a very good datapoint.</a:t>
            </a:r>
          </a:p>
        </p:txBody>
      </p:sp>
      <p:sp>
        <p:nvSpPr>
          <p:cNvPr id="494623" name="Freeform 31">
            <a:extLst>
              <a:ext uri="{FF2B5EF4-FFF2-40B4-BE49-F238E27FC236}">
                <a16:creationId xmlns:a16="http://schemas.microsoft.com/office/drawing/2014/main" id="{C5E88C45-050E-4279-8C70-A0D86FAF11EC}"/>
              </a:ext>
            </a:extLst>
          </p:cNvPr>
          <p:cNvSpPr>
            <a:spLocks/>
          </p:cNvSpPr>
          <p:nvPr/>
        </p:nvSpPr>
        <p:spPr bwMode="auto">
          <a:xfrm>
            <a:off x="5276850" y="2909887"/>
            <a:ext cx="852488" cy="519113"/>
          </a:xfrm>
          <a:custGeom>
            <a:avLst/>
            <a:gdLst>
              <a:gd name="T0" fmla="*/ 0 w 716"/>
              <a:gd name="T1" fmla="*/ 436 h 436"/>
              <a:gd name="T2" fmla="*/ 9 w 716"/>
              <a:gd name="T3" fmla="*/ 354 h 436"/>
              <a:gd name="T4" fmla="*/ 42 w 716"/>
              <a:gd name="T5" fmla="*/ 304 h 436"/>
              <a:gd name="T6" fmla="*/ 124 w 716"/>
              <a:gd name="T7" fmla="*/ 230 h 436"/>
              <a:gd name="T8" fmla="*/ 206 w 716"/>
              <a:gd name="T9" fmla="*/ 164 h 436"/>
              <a:gd name="T10" fmla="*/ 445 w 716"/>
              <a:gd name="T11" fmla="*/ 132 h 436"/>
              <a:gd name="T12" fmla="*/ 544 w 716"/>
              <a:gd name="T13" fmla="*/ 99 h 436"/>
              <a:gd name="T14" fmla="*/ 634 w 716"/>
              <a:gd name="T15" fmla="*/ 74 h 436"/>
              <a:gd name="T16" fmla="*/ 692 w 716"/>
              <a:gd name="T17" fmla="*/ 16 h 436"/>
              <a:gd name="T18" fmla="*/ 716 w 716"/>
              <a:gd name="T19" fmla="*/ 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6" h="436">
                <a:moveTo>
                  <a:pt x="0" y="436"/>
                </a:moveTo>
                <a:cubicBezTo>
                  <a:pt x="3" y="409"/>
                  <a:pt x="1" y="380"/>
                  <a:pt x="9" y="354"/>
                </a:cubicBezTo>
                <a:cubicBezTo>
                  <a:pt x="15" y="335"/>
                  <a:pt x="42" y="304"/>
                  <a:pt x="42" y="304"/>
                </a:cubicBezTo>
                <a:cubicBezTo>
                  <a:pt x="55" y="265"/>
                  <a:pt x="91" y="252"/>
                  <a:pt x="124" y="230"/>
                </a:cubicBezTo>
                <a:cubicBezTo>
                  <a:pt x="143" y="218"/>
                  <a:pt x="196" y="167"/>
                  <a:pt x="206" y="164"/>
                </a:cubicBezTo>
                <a:cubicBezTo>
                  <a:pt x="277" y="140"/>
                  <a:pt x="373" y="137"/>
                  <a:pt x="445" y="132"/>
                </a:cubicBezTo>
                <a:cubicBezTo>
                  <a:pt x="490" y="124"/>
                  <a:pt x="505" y="116"/>
                  <a:pt x="544" y="99"/>
                </a:cubicBezTo>
                <a:cubicBezTo>
                  <a:pt x="572" y="87"/>
                  <a:pt x="605" y="83"/>
                  <a:pt x="634" y="74"/>
                </a:cubicBezTo>
                <a:cubicBezTo>
                  <a:pt x="650" y="50"/>
                  <a:pt x="669" y="34"/>
                  <a:pt x="692" y="16"/>
                </a:cubicBezTo>
                <a:cubicBezTo>
                  <a:pt x="699" y="10"/>
                  <a:pt x="716" y="0"/>
                  <a:pt x="716" y="0"/>
                </a:cubicBezTo>
              </a:path>
            </a:pathLst>
          </a:cu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pic>
        <p:nvPicPr>
          <p:cNvPr id="494624" name="Picture 32">
            <a:extLst>
              <a:ext uri="{FF2B5EF4-FFF2-40B4-BE49-F238E27FC236}">
                <a16:creationId xmlns:a16="http://schemas.microsoft.com/office/drawing/2014/main" id="{3AC71D15-C0B8-4604-8DB6-987B72D4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54" y="3852863"/>
            <a:ext cx="845344" cy="78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4625" name="AutoShape 33">
            <a:extLst>
              <a:ext uri="{FF2B5EF4-FFF2-40B4-BE49-F238E27FC236}">
                <a16:creationId xmlns:a16="http://schemas.microsoft.com/office/drawing/2014/main" id="{0101B1D0-A156-4E28-A926-0C90DB63D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510" y="3817144"/>
            <a:ext cx="1360884" cy="411956"/>
          </a:xfrm>
          <a:prstGeom prst="wedgeRectCallout">
            <a:avLst>
              <a:gd name="adj1" fmla="val 86481"/>
              <a:gd name="adj2" fmla="val 5953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1050">
                <a:solidFill>
                  <a:schemeClr val="folHlink"/>
                </a:solidFill>
              </a:rPr>
              <a:t>You</a:t>
            </a:r>
            <a:r>
              <a:rPr lang="en-US" altLang="en-US" sz="1050">
                <a:solidFill>
                  <a:schemeClr val="hlink"/>
                </a:solidFill>
              </a:rPr>
              <a:t> </a:t>
            </a:r>
            <a:r>
              <a:rPr lang="en-US" altLang="en-US" sz="1050"/>
              <a:t>are not too shabby.</a:t>
            </a:r>
          </a:p>
        </p:txBody>
      </p:sp>
      <p:sp>
        <p:nvSpPr>
          <p:cNvPr id="494626" name="Freeform 34">
            <a:extLst>
              <a:ext uri="{FF2B5EF4-FFF2-40B4-BE49-F238E27FC236}">
                <a16:creationId xmlns:a16="http://schemas.microsoft.com/office/drawing/2014/main" id="{1DE4168B-2502-4E33-9F42-EE3805DE59A2}"/>
              </a:ext>
            </a:extLst>
          </p:cNvPr>
          <p:cNvSpPr>
            <a:spLocks/>
          </p:cNvSpPr>
          <p:nvPr/>
        </p:nvSpPr>
        <p:spPr bwMode="auto">
          <a:xfrm>
            <a:off x="2784872" y="3367087"/>
            <a:ext cx="852488" cy="519113"/>
          </a:xfrm>
          <a:custGeom>
            <a:avLst/>
            <a:gdLst>
              <a:gd name="T0" fmla="*/ 0 w 716"/>
              <a:gd name="T1" fmla="*/ 436 h 436"/>
              <a:gd name="T2" fmla="*/ 9 w 716"/>
              <a:gd name="T3" fmla="*/ 354 h 436"/>
              <a:gd name="T4" fmla="*/ 42 w 716"/>
              <a:gd name="T5" fmla="*/ 304 h 436"/>
              <a:gd name="T6" fmla="*/ 124 w 716"/>
              <a:gd name="T7" fmla="*/ 230 h 436"/>
              <a:gd name="T8" fmla="*/ 206 w 716"/>
              <a:gd name="T9" fmla="*/ 164 h 436"/>
              <a:gd name="T10" fmla="*/ 445 w 716"/>
              <a:gd name="T11" fmla="*/ 132 h 436"/>
              <a:gd name="T12" fmla="*/ 544 w 716"/>
              <a:gd name="T13" fmla="*/ 99 h 436"/>
              <a:gd name="T14" fmla="*/ 634 w 716"/>
              <a:gd name="T15" fmla="*/ 74 h 436"/>
              <a:gd name="T16" fmla="*/ 692 w 716"/>
              <a:gd name="T17" fmla="*/ 16 h 436"/>
              <a:gd name="T18" fmla="*/ 716 w 716"/>
              <a:gd name="T19" fmla="*/ 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6" h="436">
                <a:moveTo>
                  <a:pt x="0" y="436"/>
                </a:moveTo>
                <a:cubicBezTo>
                  <a:pt x="3" y="409"/>
                  <a:pt x="1" y="380"/>
                  <a:pt x="9" y="354"/>
                </a:cubicBezTo>
                <a:cubicBezTo>
                  <a:pt x="15" y="335"/>
                  <a:pt x="42" y="304"/>
                  <a:pt x="42" y="304"/>
                </a:cubicBezTo>
                <a:cubicBezTo>
                  <a:pt x="55" y="265"/>
                  <a:pt x="91" y="252"/>
                  <a:pt x="124" y="230"/>
                </a:cubicBezTo>
                <a:cubicBezTo>
                  <a:pt x="143" y="218"/>
                  <a:pt x="196" y="167"/>
                  <a:pt x="206" y="164"/>
                </a:cubicBezTo>
                <a:cubicBezTo>
                  <a:pt x="277" y="140"/>
                  <a:pt x="373" y="137"/>
                  <a:pt x="445" y="132"/>
                </a:cubicBezTo>
                <a:cubicBezTo>
                  <a:pt x="490" y="124"/>
                  <a:pt x="505" y="116"/>
                  <a:pt x="544" y="99"/>
                </a:cubicBezTo>
                <a:cubicBezTo>
                  <a:pt x="572" y="87"/>
                  <a:pt x="605" y="83"/>
                  <a:pt x="634" y="74"/>
                </a:cubicBezTo>
                <a:cubicBezTo>
                  <a:pt x="650" y="50"/>
                  <a:pt x="669" y="34"/>
                  <a:pt x="692" y="16"/>
                </a:cubicBezTo>
                <a:cubicBezTo>
                  <a:pt x="699" y="10"/>
                  <a:pt x="716" y="0"/>
                  <a:pt x="716" y="0"/>
                </a:cubicBez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36" name="Arc 20">
            <a:extLst>
              <a:ext uri="{FF2B5EF4-FFF2-40B4-BE49-F238E27FC236}">
                <a16:creationId xmlns:a16="http://schemas.microsoft.com/office/drawing/2014/main" id="{20150926-0F61-431A-A3F2-AEBBB24CD096}"/>
              </a:ext>
            </a:extLst>
          </p:cNvPr>
          <p:cNvSpPr>
            <a:spLocks/>
          </p:cNvSpPr>
          <p:nvPr/>
        </p:nvSpPr>
        <p:spPr bwMode="auto">
          <a:xfrm rot="8186576" flipH="1" flipV="1">
            <a:off x="3406962" y="2279377"/>
            <a:ext cx="2991720" cy="2528440"/>
          </a:xfrm>
          <a:custGeom>
            <a:avLst/>
            <a:gdLst>
              <a:gd name="G0" fmla="+- 9939 0 0"/>
              <a:gd name="G1" fmla="+- 21600 0 0"/>
              <a:gd name="G2" fmla="+- 21600 0 0"/>
              <a:gd name="T0" fmla="*/ 0 w 31539"/>
              <a:gd name="T1" fmla="*/ 2422 h 26929"/>
              <a:gd name="T2" fmla="*/ 30871 w 31539"/>
              <a:gd name="T3" fmla="*/ 26929 h 26929"/>
              <a:gd name="T4" fmla="*/ 9939 w 31539"/>
              <a:gd name="T5" fmla="*/ 21600 h 26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539" h="26929" fill="none" extrusionOk="0">
                <a:moveTo>
                  <a:pt x="0" y="2422"/>
                </a:moveTo>
                <a:cubicBezTo>
                  <a:pt x="3071" y="830"/>
                  <a:pt x="6479" y="0"/>
                  <a:pt x="9939" y="0"/>
                </a:cubicBezTo>
                <a:cubicBezTo>
                  <a:pt x="21868" y="0"/>
                  <a:pt x="31539" y="9670"/>
                  <a:pt x="31539" y="21600"/>
                </a:cubicBezTo>
                <a:cubicBezTo>
                  <a:pt x="31539" y="23397"/>
                  <a:pt x="31314" y="25187"/>
                  <a:pt x="30871" y="26929"/>
                </a:cubicBezTo>
              </a:path>
              <a:path w="31539" h="26929" stroke="0" extrusionOk="0">
                <a:moveTo>
                  <a:pt x="0" y="2422"/>
                </a:moveTo>
                <a:cubicBezTo>
                  <a:pt x="3071" y="830"/>
                  <a:pt x="6479" y="0"/>
                  <a:pt x="9939" y="0"/>
                </a:cubicBezTo>
                <a:cubicBezTo>
                  <a:pt x="21868" y="0"/>
                  <a:pt x="31539" y="9670"/>
                  <a:pt x="31539" y="21600"/>
                </a:cubicBezTo>
                <a:cubicBezTo>
                  <a:pt x="31539" y="23397"/>
                  <a:pt x="31314" y="25187"/>
                  <a:pt x="30871" y="26929"/>
                </a:cubicBezTo>
                <a:lnTo>
                  <a:pt x="9939" y="21600"/>
                </a:lnTo>
                <a:close/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135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A9CE1AF8-A081-4814-B255-51B3070F32B9}"/>
              </a:ext>
            </a:extLst>
          </p:cNvPr>
          <p:cNvSpPr txBox="1">
            <a:spLocks noChangeArrowheads="1"/>
          </p:cNvSpPr>
          <p:nvPr/>
        </p:nvSpPr>
        <p:spPr>
          <a:xfrm>
            <a:off x="1353640" y="296228"/>
            <a:ext cx="6537722" cy="4881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000" b="0" i="0" kern="1200" cap="none">
                <a:solidFill>
                  <a:schemeClr val="tx2"/>
                </a:solidFill>
                <a:latin typeface="Gill Sans SemiBold"/>
                <a:ea typeface="+mj-ea"/>
                <a:cs typeface="Lucida Grande"/>
              </a:defRPr>
            </a:lvl1pPr>
          </a:lstStyle>
          <a:p>
            <a:r>
              <a:rPr lang="en-US" altLang="en-US" dirty="0" smtClean="0"/>
              <a:t>Robust </a:t>
            </a:r>
            <a:r>
              <a:rPr lang="en-US" alt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17889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B3FEF6DC-F11E-4B61-A620-F8E415D0643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Copyright © 2001, 2003, Andrew W. Moore</a:t>
            </a:r>
          </a:p>
        </p:txBody>
      </p:sp>
      <p:sp>
        <p:nvSpPr>
          <p:cNvPr id="495619" name="Line 3">
            <a:extLst>
              <a:ext uri="{FF2B5EF4-FFF2-40B4-BE49-F238E27FC236}">
                <a16:creationId xmlns:a16="http://schemas.microsoft.com/office/drawing/2014/main" id="{DCA3C61C-0BE4-4DDE-AEC3-F601D8F1E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742950"/>
            <a:ext cx="0" cy="36576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5620" name="Line 4">
            <a:extLst>
              <a:ext uri="{FF2B5EF4-FFF2-40B4-BE49-F238E27FC236}">
                <a16:creationId xmlns:a16="http://schemas.microsoft.com/office/drawing/2014/main" id="{6751409B-1F71-4D1B-BA93-3659A3634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4229100"/>
            <a:ext cx="40005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5621" name="Text Box 5">
            <a:extLst>
              <a:ext uri="{FF2B5EF4-FFF2-40B4-BE49-F238E27FC236}">
                <a16:creationId xmlns:a16="http://schemas.microsoft.com/office/drawing/2014/main" id="{57EF92F6-1484-4C18-87C6-16FB29C49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3434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x</a:t>
            </a:r>
            <a:endParaRPr lang="en-US" altLang="en-US" sz="1350" baseline="-25000"/>
          </a:p>
        </p:txBody>
      </p:sp>
      <p:sp>
        <p:nvSpPr>
          <p:cNvPr id="495622" name="Line 6">
            <a:extLst>
              <a:ext uri="{FF2B5EF4-FFF2-40B4-BE49-F238E27FC236}">
                <a16:creationId xmlns:a16="http://schemas.microsoft.com/office/drawing/2014/main" id="{E6308EA9-7B5D-476B-9B33-225DF38BD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14850"/>
            <a:ext cx="1314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5623" name="Text Box 7">
            <a:extLst>
              <a:ext uri="{FF2B5EF4-FFF2-40B4-BE49-F238E27FC236}">
                <a16:creationId xmlns:a16="http://schemas.microsoft.com/office/drawing/2014/main" id="{47577834-0490-4F9D-B0F2-C787B982A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33147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y</a:t>
            </a:r>
            <a:endParaRPr lang="en-US" altLang="en-US" sz="1350" baseline="-25000"/>
          </a:p>
        </p:txBody>
      </p:sp>
      <p:sp>
        <p:nvSpPr>
          <p:cNvPr id="495624" name="Line 8">
            <a:extLst>
              <a:ext uri="{FF2B5EF4-FFF2-40B4-BE49-F238E27FC236}">
                <a16:creationId xmlns:a16="http://schemas.microsoft.com/office/drawing/2014/main" id="{80155D53-ED6B-407C-BA71-DF61FBAAB5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2114550"/>
            <a:ext cx="0" cy="1200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495625" name="Oval 9">
            <a:extLst>
              <a:ext uri="{FF2B5EF4-FFF2-40B4-BE49-F238E27FC236}">
                <a16:creationId xmlns:a16="http://schemas.microsoft.com/office/drawing/2014/main" id="{50562BFF-3499-4563-85A4-3178BB4C1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463" y="24526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26" name="Oval 10">
            <a:extLst>
              <a:ext uri="{FF2B5EF4-FFF2-40B4-BE49-F238E27FC236}">
                <a16:creationId xmlns:a16="http://schemas.microsoft.com/office/drawing/2014/main" id="{B0BFD718-07D4-4E39-8530-118DDA02E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966" y="286226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27" name="Oval 11">
            <a:extLst>
              <a:ext uri="{FF2B5EF4-FFF2-40B4-BE49-F238E27FC236}">
                <a16:creationId xmlns:a16="http://schemas.microsoft.com/office/drawing/2014/main" id="{97FB22A2-F01D-4641-B7BD-0CD072F80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54449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28" name="Oval 12">
            <a:extLst>
              <a:ext uri="{FF2B5EF4-FFF2-40B4-BE49-F238E27FC236}">
                <a16:creationId xmlns:a16="http://schemas.microsoft.com/office/drawing/2014/main" id="{8471964A-3F1F-4B47-B572-A87BDEC94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39040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29" name="Oval 13">
            <a:extLst>
              <a:ext uri="{FF2B5EF4-FFF2-40B4-BE49-F238E27FC236}">
                <a16:creationId xmlns:a16="http://schemas.microsoft.com/office/drawing/2014/main" id="{E608BB77-AD4A-41AA-B55B-3508E4BD0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932" y="3302794"/>
            <a:ext cx="26194" cy="25004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30" name="Oval 14">
            <a:extLst>
              <a:ext uri="{FF2B5EF4-FFF2-40B4-BE49-F238E27FC236}">
                <a16:creationId xmlns:a16="http://schemas.microsoft.com/office/drawing/2014/main" id="{F43A93BB-FC38-4DB7-A44B-4A2965F2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35" y="3094435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31" name="Oval 15">
            <a:extLst>
              <a:ext uri="{FF2B5EF4-FFF2-40B4-BE49-F238E27FC236}">
                <a16:creationId xmlns:a16="http://schemas.microsoft.com/office/drawing/2014/main" id="{F5661D79-4775-4914-BEEB-0BCFC5B5A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2855119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32" name="Oval 16">
            <a:extLst>
              <a:ext uri="{FF2B5EF4-FFF2-40B4-BE49-F238E27FC236}">
                <a16:creationId xmlns:a16="http://schemas.microsoft.com/office/drawing/2014/main" id="{A50D9D8A-9FD1-4DF0-83B7-B9D278EB4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391966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33" name="Oval 17">
            <a:extLst>
              <a:ext uri="{FF2B5EF4-FFF2-40B4-BE49-F238E27FC236}">
                <a16:creationId xmlns:a16="http://schemas.microsoft.com/office/drawing/2014/main" id="{9C39A5AD-9C59-4ED5-AB21-84727A9E2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248" y="2309812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34" name="Oval 18">
            <a:extLst>
              <a:ext uri="{FF2B5EF4-FFF2-40B4-BE49-F238E27FC236}">
                <a16:creationId xmlns:a16="http://schemas.microsoft.com/office/drawing/2014/main" id="{8A6EA273-D2D3-4B59-ABCC-0F42B6F4E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0985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35" name="Oval 19">
            <a:extLst>
              <a:ext uri="{FF2B5EF4-FFF2-40B4-BE49-F238E27FC236}">
                <a16:creationId xmlns:a16="http://schemas.microsoft.com/office/drawing/2014/main" id="{E4EC5B1F-9D70-470B-BA36-12B65FBA4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344" y="2813448"/>
            <a:ext cx="26194" cy="2500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37" name="Oval 21">
            <a:extLst>
              <a:ext uri="{FF2B5EF4-FFF2-40B4-BE49-F238E27FC236}">
                <a16:creationId xmlns:a16="http://schemas.microsoft.com/office/drawing/2014/main" id="{446F4128-0BD5-4F88-925E-47F370AF5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732" y="951310"/>
            <a:ext cx="26194" cy="25003"/>
          </a:xfrm>
          <a:prstGeom prst="ellipse">
            <a:avLst/>
          </a:prstGeom>
          <a:solidFill>
            <a:srgbClr val="CC0099"/>
          </a:solidFill>
          <a:ln w="9525">
            <a:solidFill>
              <a:srgbClr val="CC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38" name="Oval 22">
            <a:extLst>
              <a:ext uri="{FF2B5EF4-FFF2-40B4-BE49-F238E27FC236}">
                <a16:creationId xmlns:a16="http://schemas.microsoft.com/office/drawing/2014/main" id="{4D161839-5E29-4416-B082-99CC82848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691" y="3713560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39" name="Oval 23">
            <a:extLst>
              <a:ext uri="{FF2B5EF4-FFF2-40B4-BE49-F238E27FC236}">
                <a16:creationId xmlns:a16="http://schemas.microsoft.com/office/drawing/2014/main" id="{F3E57C8C-6FF2-474B-AE9A-8AB206695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3641" y="2681287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40" name="Oval 24">
            <a:extLst>
              <a:ext uri="{FF2B5EF4-FFF2-40B4-BE49-F238E27FC236}">
                <a16:creationId xmlns:a16="http://schemas.microsoft.com/office/drawing/2014/main" id="{6B695A10-810E-41D1-8B5D-C31BA6C4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3089673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41" name="Oval 25">
            <a:extLst>
              <a:ext uri="{FF2B5EF4-FFF2-40B4-BE49-F238E27FC236}">
                <a16:creationId xmlns:a16="http://schemas.microsoft.com/office/drawing/2014/main" id="{FB0BFC3C-7F4E-44D0-AA9B-26FC66C4E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41" y="2400300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42" name="Oval 26">
            <a:extLst>
              <a:ext uri="{FF2B5EF4-FFF2-40B4-BE49-F238E27FC236}">
                <a16:creationId xmlns:a16="http://schemas.microsoft.com/office/drawing/2014/main" id="{E39B6DC3-0385-48EE-855B-9B1143F8A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532" y="2574131"/>
            <a:ext cx="26194" cy="2500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43" name="Oval 27">
            <a:extLst>
              <a:ext uri="{FF2B5EF4-FFF2-40B4-BE49-F238E27FC236}">
                <a16:creationId xmlns:a16="http://schemas.microsoft.com/office/drawing/2014/main" id="{94DBFFB0-EE79-478E-A8A9-1FEFC9397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294" y="2344341"/>
            <a:ext cx="26194" cy="2500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5644" name="Text Box 28">
            <a:extLst>
              <a:ext uri="{FF2B5EF4-FFF2-40B4-BE49-F238E27FC236}">
                <a16:creationId xmlns:a16="http://schemas.microsoft.com/office/drawing/2014/main" id="{C229E507-5C1B-48F1-80DA-B756F4966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04" y="822723"/>
            <a:ext cx="301704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350"/>
              <a:t>After the initial fit, score each datapoint according to how well it’s fitted…</a:t>
            </a:r>
          </a:p>
        </p:txBody>
      </p:sp>
      <p:pic>
        <p:nvPicPr>
          <p:cNvPr id="495645" name="Picture 29">
            <a:extLst>
              <a:ext uri="{FF2B5EF4-FFF2-40B4-BE49-F238E27FC236}">
                <a16:creationId xmlns:a16="http://schemas.microsoft.com/office/drawing/2014/main" id="{6304C29E-E0D9-49B9-89EC-79DDA39AC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32" y="3395663"/>
            <a:ext cx="845344" cy="78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5646" name="AutoShape 30">
            <a:extLst>
              <a:ext uri="{FF2B5EF4-FFF2-40B4-BE49-F238E27FC236}">
                <a16:creationId xmlns:a16="http://schemas.microsoft.com/office/drawing/2014/main" id="{15904EEE-62B6-4F72-A9FE-7E8216063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8" y="3359944"/>
            <a:ext cx="1360885" cy="411956"/>
          </a:xfrm>
          <a:prstGeom prst="wedgeRectCallout">
            <a:avLst>
              <a:gd name="adj1" fmla="val 79310"/>
              <a:gd name="adj2" fmla="val 1416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1050">
                <a:solidFill>
                  <a:schemeClr val="hlink"/>
                </a:solidFill>
              </a:rPr>
              <a:t>You </a:t>
            </a:r>
            <a:r>
              <a:rPr lang="en-US" altLang="en-US" sz="1050"/>
              <a:t>are a very good datapoint.</a:t>
            </a:r>
          </a:p>
        </p:txBody>
      </p:sp>
      <p:sp>
        <p:nvSpPr>
          <p:cNvPr id="495647" name="Freeform 31">
            <a:extLst>
              <a:ext uri="{FF2B5EF4-FFF2-40B4-BE49-F238E27FC236}">
                <a16:creationId xmlns:a16="http://schemas.microsoft.com/office/drawing/2014/main" id="{8B564956-F1B7-4F68-94A9-72DC04765592}"/>
              </a:ext>
            </a:extLst>
          </p:cNvPr>
          <p:cNvSpPr>
            <a:spLocks/>
          </p:cNvSpPr>
          <p:nvPr/>
        </p:nvSpPr>
        <p:spPr bwMode="auto">
          <a:xfrm>
            <a:off x="5276850" y="2909887"/>
            <a:ext cx="852488" cy="519113"/>
          </a:xfrm>
          <a:custGeom>
            <a:avLst/>
            <a:gdLst>
              <a:gd name="T0" fmla="*/ 0 w 716"/>
              <a:gd name="T1" fmla="*/ 436 h 436"/>
              <a:gd name="T2" fmla="*/ 9 w 716"/>
              <a:gd name="T3" fmla="*/ 354 h 436"/>
              <a:gd name="T4" fmla="*/ 42 w 716"/>
              <a:gd name="T5" fmla="*/ 304 h 436"/>
              <a:gd name="T6" fmla="*/ 124 w 716"/>
              <a:gd name="T7" fmla="*/ 230 h 436"/>
              <a:gd name="T8" fmla="*/ 206 w 716"/>
              <a:gd name="T9" fmla="*/ 164 h 436"/>
              <a:gd name="T10" fmla="*/ 445 w 716"/>
              <a:gd name="T11" fmla="*/ 132 h 436"/>
              <a:gd name="T12" fmla="*/ 544 w 716"/>
              <a:gd name="T13" fmla="*/ 99 h 436"/>
              <a:gd name="T14" fmla="*/ 634 w 716"/>
              <a:gd name="T15" fmla="*/ 74 h 436"/>
              <a:gd name="T16" fmla="*/ 692 w 716"/>
              <a:gd name="T17" fmla="*/ 16 h 436"/>
              <a:gd name="T18" fmla="*/ 716 w 716"/>
              <a:gd name="T19" fmla="*/ 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6" h="436">
                <a:moveTo>
                  <a:pt x="0" y="436"/>
                </a:moveTo>
                <a:cubicBezTo>
                  <a:pt x="3" y="409"/>
                  <a:pt x="1" y="380"/>
                  <a:pt x="9" y="354"/>
                </a:cubicBezTo>
                <a:cubicBezTo>
                  <a:pt x="15" y="335"/>
                  <a:pt x="42" y="304"/>
                  <a:pt x="42" y="304"/>
                </a:cubicBezTo>
                <a:cubicBezTo>
                  <a:pt x="55" y="265"/>
                  <a:pt x="91" y="252"/>
                  <a:pt x="124" y="230"/>
                </a:cubicBezTo>
                <a:cubicBezTo>
                  <a:pt x="143" y="218"/>
                  <a:pt x="196" y="167"/>
                  <a:pt x="206" y="164"/>
                </a:cubicBezTo>
                <a:cubicBezTo>
                  <a:pt x="277" y="140"/>
                  <a:pt x="373" y="137"/>
                  <a:pt x="445" y="132"/>
                </a:cubicBezTo>
                <a:cubicBezTo>
                  <a:pt x="490" y="124"/>
                  <a:pt x="505" y="116"/>
                  <a:pt x="544" y="99"/>
                </a:cubicBezTo>
                <a:cubicBezTo>
                  <a:pt x="572" y="87"/>
                  <a:pt x="605" y="83"/>
                  <a:pt x="634" y="74"/>
                </a:cubicBezTo>
                <a:cubicBezTo>
                  <a:pt x="650" y="50"/>
                  <a:pt x="669" y="34"/>
                  <a:pt x="692" y="16"/>
                </a:cubicBezTo>
                <a:cubicBezTo>
                  <a:pt x="699" y="10"/>
                  <a:pt x="716" y="0"/>
                  <a:pt x="716" y="0"/>
                </a:cubicBezTo>
              </a:path>
            </a:pathLst>
          </a:cu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pic>
        <p:nvPicPr>
          <p:cNvPr id="495648" name="Picture 32">
            <a:extLst>
              <a:ext uri="{FF2B5EF4-FFF2-40B4-BE49-F238E27FC236}">
                <a16:creationId xmlns:a16="http://schemas.microsoft.com/office/drawing/2014/main" id="{2A94DC52-0057-481C-95F0-0E8C7B32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54" y="3852863"/>
            <a:ext cx="845344" cy="78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5649" name="AutoShape 33">
            <a:extLst>
              <a:ext uri="{FF2B5EF4-FFF2-40B4-BE49-F238E27FC236}">
                <a16:creationId xmlns:a16="http://schemas.microsoft.com/office/drawing/2014/main" id="{5AEF1C64-1860-4F66-A585-1450FEF34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510" y="3817144"/>
            <a:ext cx="1360884" cy="411956"/>
          </a:xfrm>
          <a:prstGeom prst="wedgeRectCallout">
            <a:avLst>
              <a:gd name="adj1" fmla="val 86481"/>
              <a:gd name="adj2" fmla="val 5953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1050">
                <a:solidFill>
                  <a:schemeClr val="folHlink"/>
                </a:solidFill>
              </a:rPr>
              <a:t>You</a:t>
            </a:r>
            <a:r>
              <a:rPr lang="en-US" altLang="en-US" sz="1050">
                <a:solidFill>
                  <a:schemeClr val="hlink"/>
                </a:solidFill>
              </a:rPr>
              <a:t> </a:t>
            </a:r>
            <a:r>
              <a:rPr lang="en-US" altLang="en-US" sz="1050"/>
              <a:t>are not too shabby.</a:t>
            </a:r>
          </a:p>
        </p:txBody>
      </p:sp>
      <p:sp>
        <p:nvSpPr>
          <p:cNvPr id="495650" name="Freeform 34">
            <a:extLst>
              <a:ext uri="{FF2B5EF4-FFF2-40B4-BE49-F238E27FC236}">
                <a16:creationId xmlns:a16="http://schemas.microsoft.com/office/drawing/2014/main" id="{B7BB7D5B-3665-462B-A387-54D0C796E9B9}"/>
              </a:ext>
            </a:extLst>
          </p:cNvPr>
          <p:cNvSpPr>
            <a:spLocks/>
          </p:cNvSpPr>
          <p:nvPr/>
        </p:nvSpPr>
        <p:spPr bwMode="auto">
          <a:xfrm>
            <a:off x="2784872" y="3367087"/>
            <a:ext cx="852488" cy="519113"/>
          </a:xfrm>
          <a:custGeom>
            <a:avLst/>
            <a:gdLst>
              <a:gd name="T0" fmla="*/ 0 w 716"/>
              <a:gd name="T1" fmla="*/ 436 h 436"/>
              <a:gd name="T2" fmla="*/ 9 w 716"/>
              <a:gd name="T3" fmla="*/ 354 h 436"/>
              <a:gd name="T4" fmla="*/ 42 w 716"/>
              <a:gd name="T5" fmla="*/ 304 h 436"/>
              <a:gd name="T6" fmla="*/ 124 w 716"/>
              <a:gd name="T7" fmla="*/ 230 h 436"/>
              <a:gd name="T8" fmla="*/ 206 w 716"/>
              <a:gd name="T9" fmla="*/ 164 h 436"/>
              <a:gd name="T10" fmla="*/ 445 w 716"/>
              <a:gd name="T11" fmla="*/ 132 h 436"/>
              <a:gd name="T12" fmla="*/ 544 w 716"/>
              <a:gd name="T13" fmla="*/ 99 h 436"/>
              <a:gd name="T14" fmla="*/ 634 w 716"/>
              <a:gd name="T15" fmla="*/ 74 h 436"/>
              <a:gd name="T16" fmla="*/ 692 w 716"/>
              <a:gd name="T17" fmla="*/ 16 h 436"/>
              <a:gd name="T18" fmla="*/ 716 w 716"/>
              <a:gd name="T19" fmla="*/ 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6" h="436">
                <a:moveTo>
                  <a:pt x="0" y="436"/>
                </a:moveTo>
                <a:cubicBezTo>
                  <a:pt x="3" y="409"/>
                  <a:pt x="1" y="380"/>
                  <a:pt x="9" y="354"/>
                </a:cubicBezTo>
                <a:cubicBezTo>
                  <a:pt x="15" y="335"/>
                  <a:pt x="42" y="304"/>
                  <a:pt x="42" y="304"/>
                </a:cubicBezTo>
                <a:cubicBezTo>
                  <a:pt x="55" y="265"/>
                  <a:pt x="91" y="252"/>
                  <a:pt x="124" y="230"/>
                </a:cubicBezTo>
                <a:cubicBezTo>
                  <a:pt x="143" y="218"/>
                  <a:pt x="196" y="167"/>
                  <a:pt x="206" y="164"/>
                </a:cubicBezTo>
                <a:cubicBezTo>
                  <a:pt x="277" y="140"/>
                  <a:pt x="373" y="137"/>
                  <a:pt x="445" y="132"/>
                </a:cubicBezTo>
                <a:cubicBezTo>
                  <a:pt x="490" y="124"/>
                  <a:pt x="505" y="116"/>
                  <a:pt x="544" y="99"/>
                </a:cubicBezTo>
                <a:cubicBezTo>
                  <a:pt x="572" y="87"/>
                  <a:pt x="605" y="83"/>
                  <a:pt x="634" y="74"/>
                </a:cubicBezTo>
                <a:cubicBezTo>
                  <a:pt x="650" y="50"/>
                  <a:pt x="669" y="34"/>
                  <a:pt x="692" y="16"/>
                </a:cubicBezTo>
                <a:cubicBezTo>
                  <a:pt x="699" y="10"/>
                  <a:pt x="716" y="0"/>
                  <a:pt x="716" y="0"/>
                </a:cubicBez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pic>
        <p:nvPicPr>
          <p:cNvPr id="495651" name="Picture 35">
            <a:extLst>
              <a:ext uri="{FF2B5EF4-FFF2-40B4-BE49-F238E27FC236}">
                <a16:creationId xmlns:a16="http://schemas.microsoft.com/office/drawing/2014/main" id="{5F19DD8C-94F7-41D7-9D71-59AD77F23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1491854"/>
            <a:ext cx="845344" cy="78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5652" name="AutoShape 36">
            <a:extLst>
              <a:ext uri="{FF2B5EF4-FFF2-40B4-BE49-F238E27FC236}">
                <a16:creationId xmlns:a16="http://schemas.microsoft.com/office/drawing/2014/main" id="{0D6989BE-6DE2-4B25-8411-417209EA7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835" y="1456135"/>
            <a:ext cx="959644" cy="411956"/>
          </a:xfrm>
          <a:prstGeom prst="wedgeRectCallout">
            <a:avLst>
              <a:gd name="adj1" fmla="val 111912"/>
              <a:gd name="adj2" fmla="val 5231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1050"/>
              <a:t>But</a:t>
            </a:r>
            <a:r>
              <a:rPr lang="en-US" altLang="en-US" sz="1050">
                <a:solidFill>
                  <a:srgbClr val="CC0099"/>
                </a:solidFill>
              </a:rPr>
              <a:t> you</a:t>
            </a:r>
            <a:r>
              <a:rPr lang="en-US" altLang="en-US" sz="1050">
                <a:solidFill>
                  <a:schemeClr val="hlink"/>
                </a:solidFill>
              </a:rPr>
              <a:t> </a:t>
            </a:r>
            <a:r>
              <a:rPr lang="en-US" altLang="en-US" sz="1050"/>
              <a:t>are pathetic.</a:t>
            </a:r>
          </a:p>
        </p:txBody>
      </p:sp>
      <p:sp>
        <p:nvSpPr>
          <p:cNvPr id="495653" name="Freeform 37">
            <a:extLst>
              <a:ext uri="{FF2B5EF4-FFF2-40B4-BE49-F238E27FC236}">
                <a16:creationId xmlns:a16="http://schemas.microsoft.com/office/drawing/2014/main" id="{99884537-FF9F-492B-B2FF-F3263E159320}"/>
              </a:ext>
            </a:extLst>
          </p:cNvPr>
          <p:cNvSpPr>
            <a:spLocks/>
          </p:cNvSpPr>
          <p:nvPr/>
        </p:nvSpPr>
        <p:spPr bwMode="auto">
          <a:xfrm>
            <a:off x="3638550" y="1006078"/>
            <a:ext cx="292894" cy="489347"/>
          </a:xfrm>
          <a:custGeom>
            <a:avLst/>
            <a:gdLst>
              <a:gd name="T0" fmla="*/ 0 w 716"/>
              <a:gd name="T1" fmla="*/ 436 h 436"/>
              <a:gd name="T2" fmla="*/ 9 w 716"/>
              <a:gd name="T3" fmla="*/ 354 h 436"/>
              <a:gd name="T4" fmla="*/ 42 w 716"/>
              <a:gd name="T5" fmla="*/ 304 h 436"/>
              <a:gd name="T6" fmla="*/ 124 w 716"/>
              <a:gd name="T7" fmla="*/ 230 h 436"/>
              <a:gd name="T8" fmla="*/ 206 w 716"/>
              <a:gd name="T9" fmla="*/ 164 h 436"/>
              <a:gd name="T10" fmla="*/ 445 w 716"/>
              <a:gd name="T11" fmla="*/ 132 h 436"/>
              <a:gd name="T12" fmla="*/ 544 w 716"/>
              <a:gd name="T13" fmla="*/ 99 h 436"/>
              <a:gd name="T14" fmla="*/ 634 w 716"/>
              <a:gd name="T15" fmla="*/ 74 h 436"/>
              <a:gd name="T16" fmla="*/ 692 w 716"/>
              <a:gd name="T17" fmla="*/ 16 h 436"/>
              <a:gd name="T18" fmla="*/ 716 w 716"/>
              <a:gd name="T19" fmla="*/ 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6" h="436">
                <a:moveTo>
                  <a:pt x="0" y="436"/>
                </a:moveTo>
                <a:cubicBezTo>
                  <a:pt x="3" y="409"/>
                  <a:pt x="1" y="380"/>
                  <a:pt x="9" y="354"/>
                </a:cubicBezTo>
                <a:cubicBezTo>
                  <a:pt x="15" y="335"/>
                  <a:pt x="42" y="304"/>
                  <a:pt x="42" y="304"/>
                </a:cubicBezTo>
                <a:cubicBezTo>
                  <a:pt x="55" y="265"/>
                  <a:pt x="91" y="252"/>
                  <a:pt x="124" y="230"/>
                </a:cubicBezTo>
                <a:cubicBezTo>
                  <a:pt x="143" y="218"/>
                  <a:pt x="196" y="167"/>
                  <a:pt x="206" y="164"/>
                </a:cubicBezTo>
                <a:cubicBezTo>
                  <a:pt x="277" y="140"/>
                  <a:pt x="373" y="137"/>
                  <a:pt x="445" y="132"/>
                </a:cubicBezTo>
                <a:cubicBezTo>
                  <a:pt x="490" y="124"/>
                  <a:pt x="505" y="116"/>
                  <a:pt x="544" y="99"/>
                </a:cubicBezTo>
                <a:cubicBezTo>
                  <a:pt x="572" y="87"/>
                  <a:pt x="605" y="83"/>
                  <a:pt x="634" y="74"/>
                </a:cubicBezTo>
                <a:cubicBezTo>
                  <a:pt x="650" y="50"/>
                  <a:pt x="669" y="34"/>
                  <a:pt x="692" y="16"/>
                </a:cubicBezTo>
                <a:cubicBezTo>
                  <a:pt x="699" y="10"/>
                  <a:pt x="716" y="0"/>
                  <a:pt x="716" y="0"/>
                </a:cubicBezTo>
              </a:path>
            </a:pathLst>
          </a:custGeom>
          <a:noFill/>
          <a:ln w="28575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39" name="Arc 20">
            <a:extLst>
              <a:ext uri="{FF2B5EF4-FFF2-40B4-BE49-F238E27FC236}">
                <a16:creationId xmlns:a16="http://schemas.microsoft.com/office/drawing/2014/main" id="{F84C421F-FDB0-4268-8A66-B6EF9BF45963}"/>
              </a:ext>
            </a:extLst>
          </p:cNvPr>
          <p:cNvSpPr>
            <a:spLocks/>
          </p:cNvSpPr>
          <p:nvPr/>
        </p:nvSpPr>
        <p:spPr bwMode="auto">
          <a:xfrm rot="8186576" flipH="1" flipV="1">
            <a:off x="3406962" y="2279377"/>
            <a:ext cx="2991720" cy="2528440"/>
          </a:xfrm>
          <a:custGeom>
            <a:avLst/>
            <a:gdLst>
              <a:gd name="G0" fmla="+- 9939 0 0"/>
              <a:gd name="G1" fmla="+- 21600 0 0"/>
              <a:gd name="G2" fmla="+- 21600 0 0"/>
              <a:gd name="T0" fmla="*/ 0 w 31539"/>
              <a:gd name="T1" fmla="*/ 2422 h 26929"/>
              <a:gd name="T2" fmla="*/ 30871 w 31539"/>
              <a:gd name="T3" fmla="*/ 26929 h 26929"/>
              <a:gd name="T4" fmla="*/ 9939 w 31539"/>
              <a:gd name="T5" fmla="*/ 21600 h 26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539" h="26929" fill="none" extrusionOk="0">
                <a:moveTo>
                  <a:pt x="0" y="2422"/>
                </a:moveTo>
                <a:cubicBezTo>
                  <a:pt x="3071" y="830"/>
                  <a:pt x="6479" y="0"/>
                  <a:pt x="9939" y="0"/>
                </a:cubicBezTo>
                <a:cubicBezTo>
                  <a:pt x="21868" y="0"/>
                  <a:pt x="31539" y="9670"/>
                  <a:pt x="31539" y="21600"/>
                </a:cubicBezTo>
                <a:cubicBezTo>
                  <a:pt x="31539" y="23397"/>
                  <a:pt x="31314" y="25187"/>
                  <a:pt x="30871" y="26929"/>
                </a:cubicBezTo>
              </a:path>
              <a:path w="31539" h="26929" stroke="0" extrusionOk="0">
                <a:moveTo>
                  <a:pt x="0" y="2422"/>
                </a:moveTo>
                <a:cubicBezTo>
                  <a:pt x="3071" y="830"/>
                  <a:pt x="6479" y="0"/>
                  <a:pt x="9939" y="0"/>
                </a:cubicBezTo>
                <a:cubicBezTo>
                  <a:pt x="21868" y="0"/>
                  <a:pt x="31539" y="9670"/>
                  <a:pt x="31539" y="21600"/>
                </a:cubicBezTo>
                <a:cubicBezTo>
                  <a:pt x="31539" y="23397"/>
                  <a:pt x="31314" y="25187"/>
                  <a:pt x="30871" y="26929"/>
                </a:cubicBezTo>
                <a:lnTo>
                  <a:pt x="9939" y="21600"/>
                </a:lnTo>
                <a:close/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1350"/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2FE8438F-FA9B-4DB4-9C38-650680E0B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3640" y="296228"/>
            <a:ext cx="6537722" cy="488156"/>
          </a:xfrm>
        </p:spPr>
        <p:txBody>
          <a:bodyPr/>
          <a:lstStyle/>
          <a:p>
            <a:r>
              <a:rPr lang="en-US" altLang="en-US" dirty="0" smtClean="0"/>
              <a:t>Robust </a:t>
            </a:r>
            <a:r>
              <a:rPr lang="en-US" alt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37045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>
            <a:extLst>
              <a:ext uri="{FF2B5EF4-FFF2-40B4-BE49-F238E27FC236}">
                <a16:creationId xmlns:a16="http://schemas.microsoft.com/office/drawing/2014/main" id="{8FD6901E-7718-4598-ABE0-CDEF532C8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Robust Regression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Solutions: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</a:rPr>
              <a:t>Use </a:t>
            </a:r>
            <a:r>
              <a:rPr lang="en-US" b="1" i="0" dirty="0" err="1" smtClean="0">
                <a:solidFill>
                  <a:schemeClr val="tx1"/>
                </a:solidFill>
              </a:rPr>
              <a:t>HuberRegressor</a:t>
            </a:r>
            <a:endParaRPr lang="en-US" b="1" i="0" dirty="0" smtClean="0">
              <a:solidFill>
                <a:schemeClr val="tx1"/>
              </a:solidFill>
            </a:endParaRPr>
          </a:p>
          <a:p>
            <a:pPr lvl="2"/>
            <a:r>
              <a:rPr lang="en-US" b="1" i="0" dirty="0" smtClean="0">
                <a:solidFill>
                  <a:schemeClr val="tx1"/>
                </a:solidFill>
              </a:rPr>
              <a:t>Linear loss for outliers.</a:t>
            </a:r>
          </a:p>
          <a:p>
            <a:pPr lvl="2"/>
            <a:r>
              <a:rPr lang="en-US" b="1" i="0" dirty="0" err="1" smtClean="0">
                <a:solidFill>
                  <a:schemeClr val="tx1"/>
                </a:solidFill>
              </a:rPr>
              <a:t>Implimented</a:t>
            </a:r>
            <a:r>
              <a:rPr lang="en-US" b="1" i="0" dirty="0" smtClean="0">
                <a:solidFill>
                  <a:schemeClr val="tx1"/>
                </a:solidFill>
              </a:rPr>
              <a:t> in </a:t>
            </a:r>
            <a:r>
              <a:rPr lang="en-US" b="1" i="0" dirty="0" err="1" smtClean="0">
                <a:solidFill>
                  <a:schemeClr val="tx1"/>
                </a:solidFill>
              </a:rPr>
              <a:t>SciKit</a:t>
            </a:r>
            <a:r>
              <a:rPr lang="en-US" b="1" i="0" dirty="0" smtClean="0">
                <a:solidFill>
                  <a:schemeClr val="tx1"/>
                </a:solidFill>
              </a:rPr>
              <a:t> Learn </a:t>
            </a:r>
            <a:endParaRPr lang="en-US" b="1" i="0" dirty="0">
              <a:solidFill>
                <a:schemeClr val="tx1"/>
              </a:solidFill>
            </a:endParaRPr>
          </a:p>
          <a:p>
            <a:pPr lvl="1"/>
            <a:r>
              <a:rPr lang="en-US" b="1" i="0" dirty="0">
                <a:solidFill>
                  <a:schemeClr val="tx1"/>
                </a:solidFill>
              </a:rPr>
              <a:t>Use RANSAC (</a:t>
            </a:r>
            <a:r>
              <a:rPr lang="en-US" b="1" i="0" dirty="0" err="1">
                <a:solidFill>
                  <a:schemeClr val="tx1"/>
                </a:solidFill>
              </a:rPr>
              <a:t>RANdom</a:t>
            </a:r>
            <a:r>
              <a:rPr lang="en-US" b="1" i="0" dirty="0">
                <a:solidFill>
                  <a:schemeClr val="tx1"/>
                </a:solidFill>
              </a:rPr>
              <a:t> </a:t>
            </a:r>
            <a:r>
              <a:rPr lang="en-US" b="1" i="0" dirty="0" err="1">
                <a:solidFill>
                  <a:schemeClr val="tx1"/>
                </a:solidFill>
              </a:rPr>
              <a:t>SAmple</a:t>
            </a:r>
            <a:r>
              <a:rPr lang="en-US" b="1" i="0" dirty="0">
                <a:solidFill>
                  <a:schemeClr val="tx1"/>
                </a:solidFill>
              </a:rPr>
              <a:t> Consensus)</a:t>
            </a:r>
          </a:p>
          <a:p>
            <a:pPr lvl="2"/>
            <a:r>
              <a:rPr lang="en-US" sz="2000" b="1" i="0" dirty="0">
                <a:solidFill>
                  <a:schemeClr val="tx1"/>
                </a:solidFill>
              </a:rPr>
              <a:t>Implemented in </a:t>
            </a:r>
            <a:r>
              <a:rPr lang="en-US" sz="2000" b="1" i="0" dirty="0" err="1">
                <a:solidFill>
                  <a:schemeClr val="tx1"/>
                </a:solidFill>
              </a:rPr>
              <a:t>SciKit</a:t>
            </a:r>
            <a:r>
              <a:rPr lang="en-US" sz="2000" b="1" i="0" dirty="0">
                <a:solidFill>
                  <a:schemeClr val="tx1"/>
                </a:solidFill>
              </a:rPr>
              <a:t> Learn</a:t>
            </a:r>
          </a:p>
          <a:p>
            <a:pPr lvl="2"/>
            <a:r>
              <a:rPr lang="en-US" sz="2000" b="1" i="0" dirty="0">
                <a:solidFill>
                  <a:schemeClr val="tx1"/>
                </a:solidFill>
              </a:rPr>
              <a:t>Fits to subset of points, then only uses “good points”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</a:rPr>
              <a:t>MLE for a different model (</a:t>
            </a:r>
            <a:r>
              <a:rPr lang="en-US" altLang="en-US" b="1" i="0" dirty="0">
                <a:solidFill>
                  <a:schemeClr val="tx1"/>
                </a:solidFill>
              </a:rPr>
              <a:t>LOESS robust regression)</a:t>
            </a:r>
          </a:p>
          <a:p>
            <a:pPr lvl="2"/>
            <a:r>
              <a:rPr lang="en-US" b="1" dirty="0">
                <a:solidFill>
                  <a:schemeClr val="tx1"/>
                </a:solidFill>
              </a:rPr>
              <a:t>Uses EM algorithms</a:t>
            </a:r>
          </a:p>
          <a:p>
            <a:pPr lvl="1"/>
            <a:endParaRPr lang="en-US" b="1" i="0" dirty="0"/>
          </a:p>
          <a:p>
            <a:pPr lvl="1"/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B10ACF66-CA4F-46EF-8A62-20A11CEEBD6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Copyright © 2001, 2003, Andrew W. Moore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22" y="1071716"/>
            <a:ext cx="2587092" cy="20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74C"/>
                </a:solidFill>
              </a:rPr>
              <a:t>Bias-Variance Decomposition of Error</a:t>
            </a:r>
            <a:r>
              <a:rPr lang="en-US" dirty="0">
                <a:solidFill>
                  <a:srgbClr val="00274C"/>
                </a:solidFill>
              </a:rPr>
              <a:t/>
            </a:r>
            <a:br>
              <a:rPr lang="en-US" dirty="0">
                <a:solidFill>
                  <a:srgbClr val="00274C"/>
                </a:solidFill>
              </a:rPr>
            </a:br>
            <a:r>
              <a:rPr lang="en-US" dirty="0">
                <a:solidFill>
                  <a:srgbClr val="00274C"/>
                </a:solidFill>
              </a:rPr>
              <a:t/>
            </a:r>
            <a:br>
              <a:rPr lang="en-US" dirty="0">
                <a:solidFill>
                  <a:srgbClr val="00274C"/>
                </a:solidFill>
              </a:rPr>
            </a:br>
            <a:endParaRPr lang="en-US" sz="2800" dirty="0">
              <a:solidFill>
                <a:srgbClr val="00274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992" t="8348" r="34055" b="6026"/>
          <a:stretch/>
        </p:blipFill>
        <p:spPr>
          <a:xfrm>
            <a:off x="2923201" y="72000"/>
            <a:ext cx="3139200" cy="4928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4134" y="2536103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https://m.xkcd.com/2048/</a:t>
            </a:r>
            <a:endParaRPr lang="en-US" dirty="0"/>
          </a:p>
          <a:p>
            <a:endParaRPr lang="en-US" dirty="0"/>
          </a:p>
          <a:p>
            <a:r>
              <a:rPr lang="en-US" dirty="0"/>
              <a:t>alt-text: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9690" y="3441004"/>
            <a:ext cx="2185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Cauchy-Lorentz: "Something alarmingly mathematical is happening, and you should probably pause to Google my name and check what field I originally worked in."</a:t>
            </a:r>
          </a:p>
        </p:txBody>
      </p:sp>
    </p:spTree>
    <p:extLst>
      <p:ext uri="{BB962C8B-B14F-4D97-AF65-F5344CB8AC3E}">
        <p14:creationId xmlns:p14="http://schemas.microsoft.com/office/powerpoint/2010/main" val="340516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74C"/>
                </a:solidFill>
              </a:rPr>
              <a:t>Logistic </a:t>
            </a:r>
            <a:r>
              <a:rPr lang="en-US" dirty="0">
                <a:solidFill>
                  <a:srgbClr val="00274C"/>
                </a:solidFill>
              </a:rPr>
              <a:t>regression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64E90CC-4526-4CFE-AC75-995DF3DC0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766" y="3238741"/>
            <a:ext cx="7710468" cy="1314450"/>
          </a:xfrm>
        </p:spPr>
        <p:txBody>
          <a:bodyPr>
            <a:normAutofit/>
          </a:bodyPr>
          <a:lstStyle/>
          <a:p>
            <a:endParaRPr lang="en-US" i="0" dirty="0">
              <a:solidFill>
                <a:srgbClr val="011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5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Is Logistic Regression Really Regression?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is a “soft” classifier.</a:t>
            </a:r>
          </a:p>
          <a:p>
            <a:pPr lvl="1"/>
            <a:r>
              <a:rPr lang="en-US" dirty="0" smtClean="0"/>
              <a:t>Like the weather, it provides a forecast.</a:t>
            </a:r>
          </a:p>
          <a:p>
            <a:pPr lvl="1"/>
            <a:r>
              <a:rPr lang="en-US" dirty="0" smtClean="0"/>
              <a:t>Since this is a real number, called a regression.</a:t>
            </a:r>
          </a:p>
          <a:p>
            <a:pPr lvl="1"/>
            <a:r>
              <a:rPr lang="en-US" dirty="0" smtClean="0"/>
              <a:t>You can imagine cases where this is more or less appropriate:</a:t>
            </a:r>
          </a:p>
          <a:p>
            <a:pPr lvl="2"/>
            <a:r>
              <a:rPr lang="en-US" dirty="0" smtClean="0"/>
              <a:t>More:  Not enough Given past 4 rock/paper/scissors actions, predict next action.</a:t>
            </a:r>
          </a:p>
          <a:p>
            <a:pPr lvl="2"/>
            <a:r>
              <a:rPr lang="en-US" dirty="0" smtClean="0"/>
              <a:t>Given a picture of a rock, is it quartz?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3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Recall: Linear </a:t>
            </a:r>
            <a:r>
              <a:rPr lang="en-US" sz="2800" dirty="0"/>
              <a:t>Regression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4358" y="1577177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74359" y="2075099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074360" y="2598493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4074361" y="3108561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5607884" y="2336795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1" name="Straight Arrow Connector 10"/>
          <p:cNvCxnSpPr>
            <a:cxnSpLocks/>
            <a:stCxn id="5" idx="3"/>
          </p:cNvCxnSpPr>
          <p:nvPr/>
        </p:nvCxnSpPr>
        <p:spPr>
          <a:xfrm>
            <a:off x="4483933" y="1772440"/>
            <a:ext cx="1123951" cy="564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6" idx="3"/>
          </p:cNvCxnSpPr>
          <p:nvPr/>
        </p:nvCxnSpPr>
        <p:spPr>
          <a:xfrm>
            <a:off x="4483934" y="2270362"/>
            <a:ext cx="1123950" cy="179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7" idx="3"/>
          </p:cNvCxnSpPr>
          <p:nvPr/>
        </p:nvCxnSpPr>
        <p:spPr>
          <a:xfrm flipV="1">
            <a:off x="4483935" y="2598493"/>
            <a:ext cx="1123949" cy="195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8" idx="3"/>
          </p:cNvCxnSpPr>
          <p:nvPr/>
        </p:nvCxnSpPr>
        <p:spPr>
          <a:xfrm flipV="1">
            <a:off x="4483936" y="2727320"/>
            <a:ext cx="1123948" cy="576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03613" y="16368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713288" y="270589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5918" y="201459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8548" y="235203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81076" y="3825498"/>
                <a:ext cx="2753446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076" y="3825498"/>
                <a:ext cx="2753446" cy="291811"/>
              </a:xfrm>
              <a:prstGeom prst="rect">
                <a:avLst/>
              </a:prstGeom>
              <a:blipFill rotWithShape="0">
                <a:blip r:embed="rId3"/>
                <a:stretch>
                  <a:fillRect l="-1549" t="-1702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585252" y="119951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features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14630" y="177220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349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Linear models for classification: Logistic Regression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1193" y="1652516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11194" y="2150438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1411195" y="2673832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1411196" y="3183900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2932488" y="2274597"/>
            <a:ext cx="861737" cy="7127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cxnSpLocks/>
            <a:stCxn id="5" idx="3"/>
          </p:cNvCxnSpPr>
          <p:nvPr/>
        </p:nvCxnSpPr>
        <p:spPr>
          <a:xfrm>
            <a:off x="1820768" y="1847779"/>
            <a:ext cx="1123951" cy="564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6" idx="3"/>
          </p:cNvCxnSpPr>
          <p:nvPr/>
        </p:nvCxnSpPr>
        <p:spPr>
          <a:xfrm>
            <a:off x="1820769" y="2345701"/>
            <a:ext cx="1123950" cy="179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7" idx="3"/>
          </p:cNvCxnSpPr>
          <p:nvPr/>
        </p:nvCxnSpPr>
        <p:spPr>
          <a:xfrm flipV="1">
            <a:off x="1820770" y="2673832"/>
            <a:ext cx="1123949" cy="195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8" idx="3"/>
          </p:cNvCxnSpPr>
          <p:nvPr/>
        </p:nvCxnSpPr>
        <p:spPr>
          <a:xfrm flipV="1">
            <a:off x="1820771" y="2802659"/>
            <a:ext cx="1123948" cy="576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Graphic 2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23417" y="1379428"/>
            <a:ext cx="2152654" cy="18002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40448" y="17121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2050123" y="278123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42753" y="2089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35383" y="242737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24715" y="3256136"/>
                <a:ext cx="4696927" cy="1716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logistic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</m:e>
                          </m:fun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 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715" y="3256136"/>
                <a:ext cx="4696927" cy="1716239"/>
              </a:xfrm>
              <a:prstGeom prst="rect">
                <a:avLst/>
              </a:prstGeom>
              <a:blipFill rotWithShape="0">
                <a:blip r:embed="rId5"/>
                <a:stretch>
                  <a:fillRect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833146" y="113185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features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94081" y="2440417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31" name="Straight Arrow Connector 30"/>
          <p:cNvCxnSpPr>
            <a:cxnSpLocks/>
            <a:stCxn id="9" idx="3"/>
            <a:endCxn id="21" idx="1"/>
          </p:cNvCxnSpPr>
          <p:nvPr/>
        </p:nvCxnSpPr>
        <p:spPr>
          <a:xfrm>
            <a:off x="3794225" y="2630961"/>
            <a:ext cx="299856" cy="4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Graphic 3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69866" y="2334402"/>
            <a:ext cx="780729" cy="652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24782" y="1835167"/>
                <a:ext cx="633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782" y="1835167"/>
                <a:ext cx="63382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66725" y="1822556"/>
                <a:ext cx="118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∈(0,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25" y="1822556"/>
                <a:ext cx="118410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Linear models for classification: Logistic Regression</a:t>
            </a:r>
          </a:p>
        </p:txBody>
      </p:sp>
      <p:pic>
        <p:nvPicPr>
          <p:cNvPr id="22" name="Graphic 2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65555" y="1621262"/>
            <a:ext cx="2152654" cy="1800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13414" y="1654834"/>
                <a:ext cx="2374318" cy="1815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The logistic function transforms real-valued input to an output number </a:t>
                </a:r>
                <a:r>
                  <a:rPr lang="en-US" sz="1400" i="1" dirty="0"/>
                  <a:t>y</a:t>
                </a:r>
                <a:r>
                  <a:rPr lang="en-US" sz="1400" dirty="0"/>
                  <a:t> between 0 and 1, interpreted as the </a:t>
                </a:r>
                <a:r>
                  <a:rPr lang="en-US" sz="1400" u="sng" dirty="0"/>
                  <a:t>probability</a:t>
                </a:r>
                <a:r>
                  <a:rPr lang="en-US" sz="1400" dirty="0"/>
                  <a:t> the input object belongs to the positive class, given its input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414" y="1654834"/>
                <a:ext cx="2374318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5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90805" y="3651652"/>
                <a:ext cx="4696927" cy="1439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logistic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</m:e>
                          </m:fun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 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805" y="3651652"/>
                <a:ext cx="4696927" cy="1439240"/>
              </a:xfrm>
              <a:prstGeom prst="rect">
                <a:avLst/>
              </a:prstGeom>
              <a:blipFill rotWithShape="0">
                <a:blip r:embed="rId6"/>
                <a:stretch>
                  <a:fillRect t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933647" y="1721292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33648" y="2219214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33649" y="2742608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33650" y="3252676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454942" y="2343373"/>
            <a:ext cx="861737" cy="7127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30" idx="3"/>
          </p:cNvCxnSpPr>
          <p:nvPr/>
        </p:nvCxnSpPr>
        <p:spPr>
          <a:xfrm>
            <a:off x="1343222" y="1916555"/>
            <a:ext cx="1123951" cy="564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31" idx="3"/>
          </p:cNvCxnSpPr>
          <p:nvPr/>
        </p:nvCxnSpPr>
        <p:spPr>
          <a:xfrm>
            <a:off x="1343223" y="2414477"/>
            <a:ext cx="1123950" cy="179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32" idx="3"/>
          </p:cNvCxnSpPr>
          <p:nvPr/>
        </p:nvCxnSpPr>
        <p:spPr>
          <a:xfrm flipV="1">
            <a:off x="1343224" y="2742608"/>
            <a:ext cx="1123949" cy="195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33" idx="3"/>
          </p:cNvCxnSpPr>
          <p:nvPr/>
        </p:nvCxnSpPr>
        <p:spPr>
          <a:xfrm flipV="1">
            <a:off x="1343225" y="2871435"/>
            <a:ext cx="1123948" cy="576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62902" y="17809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1572577" y="28500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65207" y="21587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57837" y="24961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5600" y="120063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features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616535" y="2509193"/>
            <a:ext cx="409575" cy="3905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45" name="Straight Arrow Connector 44"/>
          <p:cNvCxnSpPr>
            <a:cxnSpLocks/>
            <a:stCxn id="34" idx="3"/>
            <a:endCxn id="44" idx="1"/>
          </p:cNvCxnSpPr>
          <p:nvPr/>
        </p:nvCxnSpPr>
        <p:spPr>
          <a:xfrm>
            <a:off x="3316679" y="2699737"/>
            <a:ext cx="299856" cy="4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" name="Graphic 4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492320" y="2403178"/>
            <a:ext cx="780729" cy="652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47236" y="1903943"/>
                <a:ext cx="633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36" y="1903943"/>
                <a:ext cx="63382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43092" y="1903943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092" y="1903943"/>
                <a:ext cx="77777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0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Likelihood ratio  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𝑵𝒐𝒕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= x  </a:t>
                </a:r>
                <a:r>
                  <a:rPr lang="en-US" dirty="0" smtClean="0"/>
                  <a:t>implies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dirty="0" smtClean="0"/>
                  <a:t>  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𝒏𝒐𝒕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a:fld id="{B7F95EC2-AF43-4D61-8137-A0E5E3A169FD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dirty="0" smtClean="0"/>
              </a:p>
              <a:p>
                <a:r>
                  <a:rPr lang="en-US" dirty="0" smtClean="0"/>
                  <a:t>Thus Log Likelihood </a:t>
                </a:r>
                <a:r>
                  <a:rPr lang="en-US" dirty="0"/>
                  <a:t>ratio </a:t>
                </a:r>
                <a:r>
                  <a:rPr lang="en-US" dirty="0" smtClean="0"/>
                  <a:t>of y implies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𝒆𝒙𝒑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896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Likelihood ratio  (assuming independence)</a:t>
                </a:r>
                <a:br>
                  <a:rPr lang="en-US" dirty="0" smtClean="0"/>
                </a:b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 err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𝑛𝑜𝑡</m:t>
                                </m:r>
                                <m: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𝑵𝒐𝒕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den>
                    </m:f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∏ </m:t>
                    </m:r>
                    <m:f>
                      <m:f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𝑵𝒐𝒕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 smtClean="0"/>
                  <a:t> 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Log Likelihood </a:t>
                </a:r>
                <a:r>
                  <a:rPr lang="en-US" dirty="0"/>
                  <a:t>ratio </a:t>
                </a:r>
                <a:r>
                  <a:rPr lang="en-US" dirty="0" smtClean="0"/>
                  <a:t>is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𝐥𝐨𝐠</m:t>
                    </m:r>
                    <m:d>
                      <m:dPr>
                        <m:ctrlPr>
                          <a:rPr lang="en-US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dirty="0" err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𝑵𝒐𝒕</m:t>
                                    </m:r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+∑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𝑵𝒐𝒕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)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485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/ </m:t>
                    </m:r>
                    <m:r>
                      <m:rPr>
                        <m:sty m:val="p"/>
                      </m:rP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𝑷𝒓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b="1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1" i="1" dirty="0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dirty="0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dirty="0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𝑷𝒓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b="1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b="1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𝒏𝒐𝒕</m:t>
                                    </m:r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𝑷𝒓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𝒍𝒊𝒌𝒆𝒍𝒊𝒉𝒐𝒐𝒅</m:t>
                        </m:r>
                      </m:den>
                    </m:f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𝒆𝒙𝒑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𝒘𝒙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246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Assumes </a:t>
                </a:r>
                <a:r>
                  <a:rPr lang="en-US" dirty="0" err="1" smtClean="0"/>
                  <a:t>loglikelihood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𝑷𝒓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𝑷𝒓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𝒏𝒐𝒕</m:t>
                                </m:r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</a:t>
                </a:r>
                <a:br>
                  <a:rPr lang="en-US" dirty="0" smtClean="0"/>
                </a:br>
                <a:r>
                  <a:rPr lang="en-US" dirty="0" smtClean="0"/>
                  <a:t>is linear in x</a:t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43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Bias vs variance  around a single "target "point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50" t="20931" r="50900" b="43731"/>
          <a:stretch/>
        </p:blipFill>
        <p:spPr>
          <a:xfrm>
            <a:off x="2688336" y="1488250"/>
            <a:ext cx="3429000" cy="313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Linear models for classification: Logistic Regression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14130" y="4082902"/>
            <a:ext cx="6071191" cy="42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48864" y="4453086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studying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782771" y="2451614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passing exam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424762" y="1243160"/>
            <a:ext cx="0" cy="28822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6842" y="379863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5507" y="121043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5507" y="245161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7765" y="4196926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		1		2		3		4		5		6</a:t>
            </a:r>
          </a:p>
        </p:txBody>
      </p:sp>
      <p:sp>
        <p:nvSpPr>
          <p:cNvPr id="52" name="Oval 51"/>
          <p:cNvSpPr/>
          <p:nvPr/>
        </p:nvSpPr>
        <p:spPr>
          <a:xfrm>
            <a:off x="1759139" y="4063424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075796" y="406548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217795" y="4046879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718051" y="405219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196542" y="4046879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627198" y="132177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829348" y="1310868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137825" y="1316462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638081" y="132177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116572" y="1316462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06647" y="1310868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318721" y="132177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57841" y="406161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Linear models for classification: Logistic Regression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14130" y="4082902"/>
            <a:ext cx="6071191" cy="425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48864" y="4453086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 studying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782771" y="2451614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passing exam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424762" y="1243160"/>
            <a:ext cx="0" cy="28822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6842" y="379863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5507" y="121426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5507" y="245161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7765" y="4196926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		1		2		3		4		5		6</a:t>
            </a:r>
          </a:p>
        </p:txBody>
      </p:sp>
      <p:sp>
        <p:nvSpPr>
          <p:cNvPr id="52" name="Oval 51"/>
          <p:cNvSpPr/>
          <p:nvPr/>
        </p:nvSpPr>
        <p:spPr>
          <a:xfrm>
            <a:off x="1759139" y="4063424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075796" y="406548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217795" y="4046879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718051" y="405219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196542" y="4046879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627198" y="132177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829348" y="1310868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137825" y="1316462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638081" y="132177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116572" y="1316462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06647" y="1310868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318721" y="132177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257841" y="406161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4340879" y="1392079"/>
            <a:ext cx="327235" cy="2655076"/>
          </a:xfrm>
          <a:custGeom>
            <a:avLst/>
            <a:gdLst>
              <a:gd name="connsiteX0" fmla="*/ 0 w 6709144"/>
              <a:gd name="connsiteY0" fmla="*/ 2402958 h 2402958"/>
              <a:gd name="connsiteX1" fmla="*/ 1924493 w 6709144"/>
              <a:gd name="connsiteY1" fmla="*/ 1977656 h 2402958"/>
              <a:gd name="connsiteX2" fmla="*/ 3540642 w 6709144"/>
              <a:gd name="connsiteY2" fmla="*/ 744279 h 2402958"/>
              <a:gd name="connsiteX3" fmla="*/ 5082363 w 6709144"/>
              <a:gd name="connsiteY3" fmla="*/ 127590 h 2402958"/>
              <a:gd name="connsiteX4" fmla="*/ 6709144 w 6709144"/>
              <a:gd name="connsiteY4" fmla="*/ 0 h 240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9144" h="2402958">
                <a:moveTo>
                  <a:pt x="0" y="2402958"/>
                </a:moveTo>
                <a:cubicBezTo>
                  <a:pt x="667193" y="2328530"/>
                  <a:pt x="1334386" y="2254102"/>
                  <a:pt x="1924493" y="1977656"/>
                </a:cubicBezTo>
                <a:cubicBezTo>
                  <a:pt x="2514600" y="1701210"/>
                  <a:pt x="3014330" y="1052623"/>
                  <a:pt x="3540642" y="744279"/>
                </a:cubicBezTo>
                <a:cubicBezTo>
                  <a:pt x="4066954" y="435935"/>
                  <a:pt x="4554279" y="251636"/>
                  <a:pt x="5082363" y="127590"/>
                </a:cubicBezTo>
                <a:cubicBezTo>
                  <a:pt x="5610447" y="3544"/>
                  <a:pt x="6159795" y="1772"/>
                  <a:pt x="6709144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1424763" y="1356537"/>
            <a:ext cx="6060558" cy="150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7" idx="4"/>
          </p:cNvCxnSpPr>
          <p:nvPr/>
        </p:nvCxnSpPr>
        <p:spPr>
          <a:xfrm flipV="1">
            <a:off x="4668114" y="1380258"/>
            <a:ext cx="2858383" cy="11821"/>
          </a:xfrm>
          <a:prstGeom prst="line">
            <a:avLst/>
          </a:prstGeom>
          <a:ln w="12700">
            <a:solidFill>
              <a:srgbClr val="00CC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481794" y="4041146"/>
            <a:ext cx="2858383" cy="11821"/>
          </a:xfrm>
          <a:prstGeom prst="line">
            <a:avLst/>
          </a:prstGeom>
          <a:ln w="12700">
            <a:solidFill>
              <a:srgbClr val="00CC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9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59" y="498787"/>
            <a:ext cx="8472141" cy="701843"/>
          </a:xfrm>
        </p:spPr>
        <p:txBody>
          <a:bodyPr/>
          <a:lstStyle/>
          <a:p>
            <a:r>
              <a:rPr lang="en-US" dirty="0"/>
              <a:t>Logistic Regression for binary classification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81153" y="1743739"/>
            <a:ext cx="0" cy="2020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381153" y="3763925"/>
            <a:ext cx="2434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89227" y="390214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427767" y="266168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Oval 13"/>
          <p:cNvSpPr/>
          <p:nvPr/>
        </p:nvSpPr>
        <p:spPr>
          <a:xfrm>
            <a:off x="3631019" y="189259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01779" y="2068033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75566" y="2028810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03799" y="2350718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37296" y="2039680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29124" y="2009554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08104" y="2145768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502544" y="2243470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2169" y="2289544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53046" y="2473842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74434" y="201933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84181" y="226272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99514" y="2087289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46721" y="2322978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47889" y="2491799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20732" y="2909541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91492" y="3084978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65279" y="3045755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93512" y="3367663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27009" y="3056625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18837" y="302649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97817" y="3162713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492257" y="3260415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261882" y="330648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542759" y="3490787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664147" y="3036281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73894" y="3279671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189227" y="3104234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36434" y="3339923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37602" y="3508744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32" y="498787"/>
            <a:ext cx="8520268" cy="701843"/>
          </a:xfrm>
        </p:spPr>
        <p:txBody>
          <a:bodyPr/>
          <a:lstStyle/>
          <a:p>
            <a:r>
              <a:rPr lang="en-US" sz="2400" dirty="0"/>
              <a:t>Logistic Regression for binary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6956" t="51302" r="16514" b="6032"/>
          <a:stretch/>
        </p:blipFill>
        <p:spPr>
          <a:xfrm>
            <a:off x="2606039" y="1579794"/>
            <a:ext cx="3429000" cy="2823882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3331029" y="2775857"/>
            <a:ext cx="2416628" cy="130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7657" y="2645052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y = 0.5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16549" y="4083257"/>
            <a:ext cx="10502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1954" y="3700976"/>
            <a:ext cx="10502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7657" y="172247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6833" y="341163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0</a:t>
            </a:r>
          </a:p>
        </p:txBody>
      </p:sp>
    </p:spTree>
    <p:extLst>
      <p:ext uri="{BB962C8B-B14F-4D97-AF65-F5344CB8AC3E}">
        <p14:creationId xmlns:p14="http://schemas.microsoft.com/office/powerpoint/2010/main" val="27927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383" y="498787"/>
            <a:ext cx="8479017" cy="701843"/>
          </a:xfrm>
        </p:spPr>
        <p:txBody>
          <a:bodyPr/>
          <a:lstStyle/>
          <a:p>
            <a:r>
              <a:rPr lang="en-US" sz="2400" dirty="0"/>
              <a:t>Logistic Regression for binary classification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81153" y="1743739"/>
            <a:ext cx="0" cy="2020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381153" y="3763925"/>
            <a:ext cx="2434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89227" y="390214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427767" y="266168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Oval 13"/>
          <p:cNvSpPr/>
          <p:nvPr/>
        </p:nvSpPr>
        <p:spPr>
          <a:xfrm>
            <a:off x="3631019" y="189259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01779" y="2068033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75566" y="2028810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03799" y="2350718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37296" y="2039680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29124" y="2009554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08104" y="2145768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502544" y="2243470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2169" y="2289544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53046" y="2473842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74434" y="201933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84181" y="2262726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99514" y="2087289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46721" y="2322978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47889" y="2491799"/>
            <a:ext cx="106325" cy="1169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20732" y="2909541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91492" y="3084978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65279" y="3045755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93512" y="3367663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27009" y="3056625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18837" y="302649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97817" y="3162713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492257" y="3260415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261882" y="3306489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542759" y="3490787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664147" y="3036281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73894" y="3279671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189227" y="3104234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36434" y="3339923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37602" y="3508744"/>
            <a:ext cx="106325" cy="116958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 flipH="1">
            <a:off x="2936631" y="1517301"/>
            <a:ext cx="2034973" cy="25472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43927" y="2171895"/>
                <a:ext cx="982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927" y="2171895"/>
                <a:ext cx="98212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325331" y="1346030"/>
                <a:ext cx="982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331" y="1346030"/>
                <a:ext cx="98212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35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4955" t="43638" r="40000" b="5043"/>
          <a:stretch/>
        </p:blipFill>
        <p:spPr>
          <a:xfrm>
            <a:off x="2042682" y="1200630"/>
            <a:ext cx="4690416" cy="3720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98787"/>
            <a:ext cx="8432800" cy="701843"/>
          </a:xfrm>
        </p:spPr>
        <p:txBody>
          <a:bodyPr/>
          <a:lstStyle/>
          <a:p>
            <a:r>
              <a:rPr lang="en-US" sz="2000" dirty="0"/>
              <a:t>Simple logistic regression problem: </a:t>
            </a:r>
            <a:br>
              <a:rPr lang="en-US" sz="2000" dirty="0"/>
            </a:br>
            <a:r>
              <a:rPr lang="en-US" sz="2000" dirty="0"/>
              <a:t>two-class, two-feature version of the fruit dataset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0313" y="218113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1328" y="3516386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not an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8247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output?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.predict(x)</a:t>
            </a:r>
          </a:p>
          <a:p>
            <a:pPr lvl="1"/>
            <a:r>
              <a:rPr lang="en-US" dirty="0" smtClean="0"/>
              <a:t>category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predict_proba</a:t>
            </a:r>
            <a:r>
              <a:rPr lang="en-US" dirty="0" smtClean="0"/>
              <a:t>(x)</a:t>
            </a:r>
          </a:p>
          <a:p>
            <a:pPr lvl="1"/>
            <a:r>
              <a:rPr lang="en-US" dirty="0" smtClean="0"/>
              <a:t>Probability estimates</a:t>
            </a:r>
          </a:p>
          <a:p>
            <a:pPr lvl="1"/>
            <a:r>
              <a:rPr lang="en-US" dirty="0" smtClean="0"/>
              <a:t>Soft classifier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predict_log_proba</a:t>
            </a:r>
            <a:r>
              <a:rPr lang="en-US" dirty="0" smtClean="0"/>
              <a:t>(x)</a:t>
            </a:r>
          </a:p>
          <a:p>
            <a:pPr lvl="1"/>
            <a:r>
              <a:rPr lang="en-US" dirty="0" smtClean="0"/>
              <a:t>Log probability estimates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vs Soft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18" t="28339" r="27805" b="29205"/>
          <a:stretch/>
        </p:blipFill>
        <p:spPr>
          <a:xfrm>
            <a:off x="988742" y="1383633"/>
            <a:ext cx="6579219" cy="3474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2947" y="355352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1891" y="312065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737209" y="2328650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0.50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02299" y="3013401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0.50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721793" y="403997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0.50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92047" y="3427552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0.75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6490" y="208943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0.98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995529" y="3715244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0.35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463988" y="4168047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0.05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7090720" y="2061547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19405" y="2829225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40942" y="4447175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90082" y="3511702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155599" y="3875082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11269" y="4178260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7209" y="4104536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66120" y="1761893"/>
            <a:ext cx="1641436" cy="2929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59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being optimized?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Again two views:</a:t>
                </a:r>
              </a:p>
              <a:p>
                <a:r>
                  <a:rPr lang="en-US" dirty="0" smtClean="0"/>
                  <a:t>MLE: maximum likelihood estimator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𝑙𝑜𝑔𝑖𝑠𝑡𝑖𝑐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 smtClean="0"/>
              </a:p>
              <a:p>
                <a:r>
                  <a:rPr lang="en-US" dirty="0" smtClean="0"/>
                  <a:t>Empirical Risk Minimization:</a:t>
                </a:r>
              </a:p>
              <a:p>
                <a:pPr lvl="1"/>
                <a:r>
                  <a:rPr lang="en-US" dirty="0" smtClean="0"/>
                  <a:t>Log loss: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𝑙𝑜𝑔𝑖𝑠𝑡𝑖𝑐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=1;</m:t>
                    </m:r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⁡(1−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𝑙𝑜𝑔𝑖𝑠𝑡𝑖𝑐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0}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Output = “</a:t>
                </a:r>
                <a:r>
                  <a:rPr lang="en-US" dirty="0" err="1" smtClean="0"/>
                  <a:t>Pr</a:t>
                </a:r>
                <a:r>
                  <a:rPr lang="en-US" dirty="0" smtClean="0"/>
                  <a:t>[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i</a:t>
                </a:r>
                <a:r>
                  <a:rPr lang="en-US" dirty="0" smtClean="0"/>
                  <a:t> = 1]”</a:t>
                </a:r>
              </a:p>
              <a:p>
                <a:pPr lvl="1"/>
                <a:r>
                  <a:rPr lang="en-US" dirty="0" smtClean="0"/>
                  <a:t>Unlike k-NN; SVM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5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Intuition </a:t>
            </a:r>
          </a:p>
          <a:p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Regularization (on by default), L</a:t>
            </a:r>
            <a:r>
              <a:rPr lang="en-US" baseline="-25000" dirty="0" smtClean="0"/>
              <a:t>1</a:t>
            </a:r>
            <a:r>
              <a:rPr lang="en-US" dirty="0" smtClean="0"/>
              <a:t> or </a:t>
            </a:r>
            <a:r>
              <a:rPr lang="en-US" dirty="0" smtClean="0"/>
              <a:t>L</a:t>
            </a:r>
            <a:r>
              <a:rPr lang="en-US" baseline="-25000" dirty="0" smtClean="0"/>
              <a:t>2</a:t>
            </a:r>
          </a:p>
          <a:p>
            <a:pPr lvl="1"/>
            <a:r>
              <a:rPr lang="en-US" dirty="0" smtClean="0"/>
              <a:t>Regularization Parameter c (smaller is more regularized)</a:t>
            </a:r>
            <a:endParaRPr lang="en-US" baseline="-25000" dirty="0" smtClean="0"/>
          </a:p>
          <a:p>
            <a:pPr lvl="1"/>
            <a:r>
              <a:rPr lang="en-US" dirty="0" err="1" smtClean="0"/>
              <a:t>class_weight</a:t>
            </a:r>
            <a:endParaRPr lang="en-US" dirty="0" smtClean="0"/>
          </a:p>
          <a:p>
            <a:r>
              <a:rPr lang="en-US" dirty="0" smtClean="0"/>
              <a:t>Computation:</a:t>
            </a:r>
          </a:p>
          <a:p>
            <a:pPr lvl="1"/>
            <a:r>
              <a:rPr lang="en-US" dirty="0" smtClean="0"/>
              <a:t>Convex space</a:t>
            </a:r>
            <a:endParaRPr lang="en-US" dirty="0"/>
          </a:p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Coming up!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7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0" dirty="0" smtClean="0"/>
                  <a:t>Error can be decomposed into two orthogonal components: Bias and Variance</a:t>
                </a:r>
              </a:p>
              <a:p>
                <a:r>
                  <a:rPr lang="en-US" dirty="0" smtClean="0"/>
                  <a:t>Process:</a:t>
                </a:r>
              </a:p>
              <a:p>
                <a:pPr lvl="1"/>
                <a:r>
                  <a:rPr lang="en-US" dirty="0" smtClean="0"/>
                  <a:t>Fix a point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x* </a:t>
                </a:r>
                <a:r>
                  <a:rPr lang="en-US" dirty="0" smtClean="0"/>
                  <a:t>with label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y*</a:t>
                </a:r>
                <a:r>
                  <a:rPr lang="en-US" dirty="0" smtClean="0"/>
                  <a:t>.  </a:t>
                </a:r>
              </a:p>
              <a:p>
                <a:pPr lvl="1"/>
                <a:r>
                  <a:rPr lang="en-US" dirty="0" smtClean="0"/>
                  <a:t>Drawn n points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X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y </a:t>
                </a:r>
                <a:r>
                  <a:rPr lang="en-US" dirty="0" smtClean="0"/>
                  <a:t>.  Train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is a random variable (over the randomness of training data sample) which predicts </a:t>
                </a:r>
                <a:r>
                  <a:rPr lang="en-US" dirty="0">
                    <a:solidFill>
                      <a:srgbClr val="0070C0"/>
                    </a:solidFill>
                  </a:rPr>
                  <a:t>y*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Bias 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Variance 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Mean Squared Error = Variance + Bais</a:t>
                </a:r>
                <a:r>
                  <a:rPr lang="en-US" baseline="30000" dirty="0" smtClean="0"/>
                  <a:t>2</a:t>
                </a:r>
                <a:endParaRPr lang="en-US" baseline="30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3519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046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45" y="791308"/>
            <a:ext cx="8975324" cy="1615481"/>
          </a:xfrm>
        </p:spPr>
        <p:txBody>
          <a:bodyPr/>
          <a:lstStyle/>
          <a:p>
            <a:r>
              <a:rPr lang="en-US" dirty="0" smtClean="0">
                <a:solidFill>
                  <a:srgbClr val="00274C"/>
                </a:solidFill>
              </a:rPr>
              <a:t>Model </a:t>
            </a:r>
            <a:r>
              <a:rPr lang="en-US" dirty="0">
                <a:solidFill>
                  <a:srgbClr val="00274C"/>
                </a:solidFill>
              </a:rPr>
              <a:t>Evaluation </a:t>
            </a:r>
            <a:r>
              <a:rPr lang="en-US" dirty="0" smtClean="0">
                <a:solidFill>
                  <a:srgbClr val="00274C"/>
                </a:solidFill>
              </a:rPr>
              <a:t>for Logistic Regression</a:t>
            </a:r>
            <a:endParaRPr lang="en-US" dirty="0">
              <a:solidFill>
                <a:srgbClr val="00274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Beyond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2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674" y="1512491"/>
            <a:ext cx="8229600" cy="2702991"/>
          </a:xfrm>
        </p:spPr>
        <p:txBody>
          <a:bodyPr>
            <a:normAutofit/>
          </a:bodyPr>
          <a:lstStyle/>
          <a:p>
            <a:r>
              <a:rPr lang="en-US" dirty="0"/>
              <a:t>Different applications have very different goals</a:t>
            </a:r>
          </a:p>
          <a:p>
            <a:r>
              <a:rPr lang="en-US" dirty="0"/>
              <a:t>Accuracy is widely used, but many others are possible, e.g.:</a:t>
            </a:r>
          </a:p>
          <a:p>
            <a:pPr lvl="1"/>
            <a:r>
              <a:rPr lang="en-US" dirty="0"/>
              <a:t>User satisfaction (Web search)</a:t>
            </a:r>
          </a:p>
          <a:p>
            <a:pPr lvl="1"/>
            <a:r>
              <a:rPr lang="en-US" dirty="0"/>
              <a:t>Amount of revenue (e-commerce)</a:t>
            </a:r>
          </a:p>
          <a:p>
            <a:pPr lvl="1"/>
            <a:r>
              <a:rPr lang="en-US" dirty="0"/>
              <a:t>Increase in patient survival rates (medical)</a:t>
            </a:r>
          </a:p>
        </p:txBody>
      </p:sp>
    </p:spTree>
    <p:extLst>
      <p:ext uri="{BB962C8B-B14F-4D97-AF65-F5344CB8AC3E}">
        <p14:creationId xmlns:p14="http://schemas.microsoft.com/office/powerpoint/2010/main" val="13443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674" y="1512491"/>
            <a:ext cx="8229600" cy="2702991"/>
          </a:xfrm>
        </p:spPr>
        <p:txBody>
          <a:bodyPr>
            <a:normAutofit/>
          </a:bodyPr>
          <a:lstStyle/>
          <a:p>
            <a:r>
              <a:rPr lang="en-US" sz="2000" dirty="0"/>
              <a:t>It's very important to choose evaluation methods that match the goal of your application.</a:t>
            </a:r>
          </a:p>
          <a:p>
            <a:r>
              <a:rPr lang="en-US" sz="2000" dirty="0"/>
              <a:t>Compute your selected evaluation metric for multiple different models.</a:t>
            </a:r>
          </a:p>
          <a:p>
            <a:r>
              <a:rPr lang="en-US" sz="2000" dirty="0"/>
              <a:t>Then select the model with 'best' value of evaluation metric.</a:t>
            </a:r>
          </a:p>
        </p:txBody>
      </p:sp>
    </p:spTree>
    <p:extLst>
      <p:ext uri="{BB962C8B-B14F-4D97-AF65-F5344CB8AC3E}">
        <p14:creationId xmlns:p14="http://schemas.microsoft.com/office/powerpoint/2010/main" val="31061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with imbalanced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68"/>
            <a:ext cx="8331200" cy="32934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Suppose you have two classes:</a:t>
            </a:r>
          </a:p>
          <a:p>
            <a:pPr lvl="1"/>
            <a:r>
              <a:rPr lang="en-US" dirty="0"/>
              <a:t>Relevant (R):  the positive class</a:t>
            </a:r>
          </a:p>
          <a:p>
            <a:pPr lvl="1"/>
            <a:r>
              <a:rPr lang="en-US" dirty="0" err="1"/>
              <a:t>Not_Relevant</a:t>
            </a:r>
            <a:r>
              <a:rPr lang="en-US" dirty="0"/>
              <a:t> (N): the negative class</a:t>
            </a:r>
          </a:p>
          <a:p>
            <a:r>
              <a:rPr lang="en-US" dirty="0"/>
              <a:t>Out of 1000 randomly selected items, on average </a:t>
            </a:r>
          </a:p>
          <a:p>
            <a:pPr lvl="1"/>
            <a:r>
              <a:rPr lang="en-US" dirty="0"/>
              <a:t>One item is relevant and has an R label</a:t>
            </a:r>
          </a:p>
          <a:p>
            <a:pPr lvl="1"/>
            <a:r>
              <a:rPr lang="en-US" dirty="0"/>
              <a:t>The rest of the items (999 of them) are not relevant and labelled N.</a:t>
            </a:r>
          </a:p>
          <a:p>
            <a:r>
              <a:rPr lang="en-US" dirty="0"/>
              <a:t>Recall that:</a:t>
            </a:r>
          </a:p>
          <a:p>
            <a:pPr marL="0" indent="0">
              <a:buNone/>
            </a:pPr>
            <a:r>
              <a:rPr lang="en-US" dirty="0"/>
              <a:t>              Accuracy =      #correct predictions </a:t>
            </a:r>
          </a:p>
          <a:p>
            <a:pPr marL="0" indent="0">
              <a:buNone/>
            </a:pPr>
            <a:r>
              <a:rPr lang="en-US" dirty="0"/>
              <a:t>                                         #total instances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3428" y="4210701"/>
            <a:ext cx="333665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with imbalanced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68"/>
            <a:ext cx="8331200" cy="3293461"/>
          </a:xfrm>
        </p:spPr>
        <p:txBody>
          <a:bodyPr>
            <a:normAutofit/>
          </a:bodyPr>
          <a:lstStyle/>
          <a:p>
            <a:r>
              <a:rPr lang="en-US" dirty="0"/>
              <a:t>You build a classifier to predict relevant items, and see that its accuracy on a test set is </a:t>
            </a:r>
            <a:r>
              <a:rPr lang="en-US" b="1" dirty="0"/>
              <a:t>99.9</a:t>
            </a:r>
            <a:r>
              <a:rPr lang="en-US" dirty="0"/>
              <a:t>%. </a:t>
            </a:r>
          </a:p>
          <a:p>
            <a:r>
              <a:rPr lang="en-US" dirty="0"/>
              <a:t>Wow!  Amazingly good, right?</a:t>
            </a:r>
          </a:p>
          <a:p>
            <a:r>
              <a:rPr lang="en-US" dirty="0"/>
              <a:t>For comparison, suppose we had a "dummy" classifier that didn't look at the features at all, and always just blindly predicted the most frequent class (i.e. the negative N class).  </a:t>
            </a:r>
          </a:p>
        </p:txBody>
      </p:sp>
    </p:spTree>
    <p:extLst>
      <p:ext uri="{BB962C8B-B14F-4D97-AF65-F5344CB8AC3E}">
        <p14:creationId xmlns:p14="http://schemas.microsoft.com/office/powerpoint/2010/main" val="2475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with imbalanced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68"/>
            <a:ext cx="8331200" cy="3293461"/>
          </a:xfrm>
        </p:spPr>
        <p:txBody>
          <a:bodyPr>
            <a:normAutofit/>
          </a:bodyPr>
          <a:lstStyle/>
          <a:p>
            <a:r>
              <a:rPr lang="en-US" dirty="0"/>
              <a:t>Assuming a test set of 1000 instances, what would this dummy classifier's accuracy be?</a:t>
            </a:r>
          </a:p>
          <a:p>
            <a:r>
              <a:rPr lang="en-US" dirty="0"/>
              <a:t>Answer:   </a:t>
            </a:r>
            <a:br>
              <a:rPr lang="en-US" dirty="0"/>
            </a:br>
            <a:r>
              <a:rPr lang="en-US" dirty="0"/>
              <a:t>                  Accuracy</a:t>
            </a:r>
            <a:r>
              <a:rPr lang="en-US" baseline="-25000" dirty="0"/>
              <a:t>DUMMY </a:t>
            </a:r>
            <a:r>
              <a:rPr lang="en-US" dirty="0"/>
              <a:t>=  999 / 1000 = 99.9%   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5501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dataset!  </a:t>
            </a:r>
            <a:r>
              <a:rPr lang="en-US" dirty="0" err="1" smtClean="0"/>
              <a:t>load_digits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46" y="1891632"/>
            <a:ext cx="8567855" cy="27029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1,797 examples</a:t>
            </a:r>
          </a:p>
          <a:p>
            <a:r>
              <a:rPr lang="en-US" sz="2400" dirty="0" smtClean="0"/>
              <a:t>8x8 handwritten digits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049" t="34192" r="38211" b="42056"/>
          <a:stretch/>
        </p:blipFill>
        <p:spPr>
          <a:xfrm>
            <a:off x="3813716" y="2133921"/>
            <a:ext cx="1888274" cy="1972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3984" t="50670" r="52276" b="10622"/>
          <a:stretch/>
        </p:blipFill>
        <p:spPr>
          <a:xfrm>
            <a:off x="5977053" y="1815771"/>
            <a:ext cx="2894361" cy="28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Let's try learning a classifier on this digits dataset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Predict 1 or not 1</a:t>
            </a:r>
          </a:p>
          <a:p>
            <a:r>
              <a:rPr lang="en-US" dirty="0" smtClean="0"/>
              <a:t>Actual sophisticated Logistic Regression classifier: 90.89%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592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Create a binary classification problem: is digit 1 vs NOT digit 1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"dummy" classifier that always guessed "is 1" would be correct </a:t>
            </a:r>
            <a:br>
              <a:rPr lang="en-US" dirty="0" smtClean="0"/>
            </a:br>
            <a:r>
              <a:rPr lang="en-US" dirty="0" smtClean="0"/>
              <a:t>                 182/1797 = 10.13% of the time</a:t>
            </a:r>
          </a:p>
          <a:p>
            <a:r>
              <a:rPr lang="en-US" dirty="0" smtClean="0"/>
              <a:t>What is the most frequent of the two classes?</a:t>
            </a:r>
          </a:p>
        </p:txBody>
      </p:sp>
    </p:spTree>
    <p:extLst>
      <p:ext uri="{BB962C8B-B14F-4D97-AF65-F5344CB8AC3E}">
        <p14:creationId xmlns:p14="http://schemas.microsoft.com/office/powerpoint/2010/main" val="309440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Create a binary classification problem: is digit 1 vs NOT digit 1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"dummy" classifier that always guessed "is 1" would be correct </a:t>
            </a:r>
            <a:br>
              <a:rPr lang="en-US" dirty="0" smtClean="0"/>
            </a:br>
            <a:r>
              <a:rPr lang="en-US" dirty="0" smtClean="0"/>
              <a:t>                 182/1797 = 10.13% of the time</a:t>
            </a:r>
          </a:p>
          <a:p>
            <a:r>
              <a:rPr lang="en-US" dirty="0" smtClean="0"/>
              <a:t>What is the most frequent of the two classes?  NOT 1.  </a:t>
            </a:r>
          </a:p>
          <a:p>
            <a:r>
              <a:rPr lang="en-US" dirty="0" smtClean="0"/>
              <a:t>A classifier that always guessed "NOT 1" would be correct 1 – 0.1013 = 89.87% of the time</a:t>
            </a:r>
          </a:p>
        </p:txBody>
      </p:sp>
    </p:spTree>
    <p:extLst>
      <p:ext uri="{BB962C8B-B14F-4D97-AF65-F5344CB8AC3E}">
        <p14:creationId xmlns:p14="http://schemas.microsoft.com/office/powerpoint/2010/main" val="40224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 smtClean="0"/>
                  <a:t>Bias 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:r>
                  <a:rPr lang="en-US" dirty="0" smtClean="0"/>
                  <a:t>Typically due to </a:t>
                </a:r>
                <a:r>
                  <a:rPr lang="en-US" dirty="0" err="1" smtClean="0"/>
                  <a:t>underfitting</a:t>
                </a:r>
                <a:r>
                  <a:rPr lang="en-US" dirty="0" smtClean="0"/>
                  <a:t>.  Classifier cannot accurately predict all points simultaneously.    </a:t>
                </a:r>
              </a:p>
              <a:p>
                <a:pPr lvl="1"/>
                <a:r>
                  <a:rPr lang="en-US" dirty="0" smtClean="0"/>
                  <a:t>Variance 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Would like that we learn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 smtClean="0"/>
                  <a:t> each time (the truth). </a:t>
                </a:r>
              </a:p>
              <a:p>
                <a:pPr lvl="2"/>
                <a:r>
                  <a:rPr lang="en-US" dirty="0"/>
                  <a:t>Conversely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highly dependent on which training data were </a:t>
                </a:r>
                <a:r>
                  <a:rPr lang="en-US" dirty="0" smtClean="0"/>
                  <a:t>chosen, it cannot consistently predict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.  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26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750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Let's try learning a classifier on this digits dataset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Actual sophisticated Logistic Regression classifier:	90.89%</a:t>
            </a:r>
          </a:p>
          <a:p>
            <a:pPr marL="0" indent="0">
              <a:buNone/>
            </a:pPr>
            <a:r>
              <a:rPr lang="en-US" dirty="0" smtClean="0"/>
              <a:t>Dummy classifier:                                            	89.87%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"dummy" isn't looking so dumb right about now (though we never would put it into production…)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Dummy classifiers completely ignore the input data!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68"/>
            <a:ext cx="8472488" cy="3293461"/>
          </a:xfrm>
        </p:spPr>
        <p:txBody>
          <a:bodyPr>
            <a:normAutofit/>
          </a:bodyPr>
          <a:lstStyle/>
          <a:p>
            <a:r>
              <a:rPr lang="en-US" dirty="0"/>
              <a:t>Dummy classifiers serve as a sanity check on your classifier's performance.</a:t>
            </a:r>
          </a:p>
          <a:p>
            <a:r>
              <a:rPr lang="en-US" dirty="0"/>
              <a:t>They provide a </a:t>
            </a:r>
            <a:r>
              <a:rPr lang="en-US" u="sng" dirty="0"/>
              <a:t>null metric</a:t>
            </a:r>
            <a:r>
              <a:rPr lang="en-US" dirty="0"/>
              <a:t> (e.g. null accuracy) baseline.</a:t>
            </a:r>
          </a:p>
          <a:p>
            <a:r>
              <a:rPr lang="en-US" dirty="0"/>
              <a:t>Dummy classifiers should not be used for real problems.</a:t>
            </a:r>
          </a:p>
        </p:txBody>
      </p:sp>
    </p:spTree>
    <p:extLst>
      <p:ext uri="{BB962C8B-B14F-4D97-AF65-F5344CB8AC3E}">
        <p14:creationId xmlns:p14="http://schemas.microsoft.com/office/powerpoint/2010/main" val="87915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Dummy classifiers completely ignore the input data!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68"/>
            <a:ext cx="8472488" cy="3293461"/>
          </a:xfrm>
        </p:spPr>
        <p:txBody>
          <a:bodyPr>
            <a:normAutofit/>
          </a:bodyPr>
          <a:lstStyle/>
          <a:p>
            <a:r>
              <a:rPr lang="en-US" dirty="0"/>
              <a:t>Some commonly-used settings for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strategy</a:t>
            </a:r>
            <a:r>
              <a:rPr lang="en-US" dirty="0"/>
              <a:t> parameter for </a:t>
            </a:r>
            <a:r>
              <a:rPr lang="en-US" dirty="0" err="1"/>
              <a:t>DummyClassifier</a:t>
            </a:r>
            <a:r>
              <a:rPr lang="en-US" dirty="0"/>
              <a:t> in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  <a:p>
            <a:pPr lvl="1"/>
            <a:r>
              <a:rPr lang="en-US" b="1" i="1" dirty="0" err="1"/>
              <a:t>most_frequent</a:t>
            </a:r>
            <a:r>
              <a:rPr lang="en-US" b="0" dirty="0"/>
              <a:t> : predicts the most frequent label in the training set.</a:t>
            </a:r>
            <a:endParaRPr lang="en-US" b="0" i="1" dirty="0"/>
          </a:p>
          <a:p>
            <a:pPr lvl="1"/>
            <a:r>
              <a:rPr lang="en-US" b="1" i="1" dirty="0"/>
              <a:t>stratified</a:t>
            </a:r>
            <a:r>
              <a:rPr lang="en-US" b="0" dirty="0"/>
              <a:t> : random predictions based on training set class distribution.</a:t>
            </a:r>
          </a:p>
          <a:p>
            <a:pPr lvl="1"/>
            <a:r>
              <a:rPr lang="en-US" b="1" i="1" dirty="0"/>
              <a:t>uniform</a:t>
            </a:r>
            <a:r>
              <a:rPr lang="en-US" b="0" dirty="0"/>
              <a:t> : generates predictions uniformly at random.</a:t>
            </a:r>
          </a:p>
          <a:p>
            <a:pPr lvl="1"/>
            <a:r>
              <a:rPr lang="en-US" b="1" i="1" dirty="0"/>
              <a:t>constant</a:t>
            </a:r>
            <a:r>
              <a:rPr lang="en-US" b="0" dirty="0"/>
              <a:t> : always predicts a constant label provided by the user. </a:t>
            </a:r>
          </a:p>
        </p:txBody>
      </p:sp>
    </p:spTree>
    <p:extLst>
      <p:ext uri="{BB962C8B-B14F-4D97-AF65-F5344CB8AC3E}">
        <p14:creationId xmlns:p14="http://schemas.microsoft.com/office/powerpoint/2010/main" val="419781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if my classifier accuracy is close to the null accuracy baseline?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could be a sign of:</a:t>
            </a:r>
          </a:p>
          <a:p>
            <a:r>
              <a:rPr lang="en-US" dirty="0"/>
              <a:t>Ineffective, erroneous or missing features</a:t>
            </a:r>
          </a:p>
          <a:p>
            <a:r>
              <a:rPr lang="en-US" dirty="0"/>
              <a:t>Poor choice of kernel or hyperparameter</a:t>
            </a:r>
          </a:p>
          <a:p>
            <a:r>
              <a:rPr lang="en-US" dirty="0"/>
              <a:t>Large 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345479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</a:t>
            </a:r>
            <a:r>
              <a:rPr lang="en-US" dirty="0" err="1"/>
              <a:t>regressors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68"/>
            <a:ext cx="8525866" cy="329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strategy</a:t>
            </a:r>
            <a:r>
              <a:rPr lang="en-US" b="0" dirty="0"/>
              <a:t> parameter options:</a:t>
            </a:r>
          </a:p>
          <a:p>
            <a:r>
              <a:rPr lang="en-US" b="0" i="1" dirty="0"/>
              <a:t>mean</a:t>
            </a:r>
            <a:r>
              <a:rPr lang="en-US" b="0" dirty="0"/>
              <a:t> : predicts the mean of the training targets.</a:t>
            </a:r>
          </a:p>
          <a:p>
            <a:r>
              <a:rPr lang="en-US" b="0" i="1" dirty="0"/>
              <a:t>median</a:t>
            </a:r>
            <a:r>
              <a:rPr lang="en-US" b="0" dirty="0"/>
              <a:t> : predicts the median of the training targets.</a:t>
            </a:r>
          </a:p>
          <a:p>
            <a:r>
              <a:rPr lang="en-US" b="0" i="1" dirty="0" err="1"/>
              <a:t>quantile</a:t>
            </a:r>
            <a:r>
              <a:rPr lang="en-US" b="0" dirty="0"/>
              <a:t> : predicts a user-provided quantile of the training targets.</a:t>
            </a:r>
          </a:p>
          <a:p>
            <a:r>
              <a:rPr lang="en-US" b="0" i="1" dirty="0"/>
              <a:t>constant</a:t>
            </a:r>
            <a:r>
              <a:rPr lang="en-US" b="0" dirty="0"/>
              <a:t> : predicts a constant user-provided value.</a:t>
            </a:r>
          </a:p>
        </p:txBody>
      </p:sp>
    </p:spTree>
    <p:extLst>
      <p:ext uri="{BB962C8B-B14F-4D97-AF65-F5344CB8AC3E}">
        <p14:creationId xmlns:p14="http://schemas.microsoft.com/office/powerpoint/2010/main" val="10544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prediction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1408" y="1514432"/>
            <a:ext cx="2744937" cy="2206251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Label 1 = positive class</a:t>
            </a:r>
          </a:p>
          <a:p>
            <a:pPr marL="0" indent="0">
              <a:buNone/>
            </a:pPr>
            <a:r>
              <a:rPr lang="en-US" sz="1200" dirty="0"/>
              <a:t>(class of interest)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Label 0 = negative class (everything else)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TP = true positive</a:t>
            </a:r>
          </a:p>
          <a:p>
            <a:pPr marL="0" indent="0">
              <a:buNone/>
            </a:pPr>
            <a:r>
              <a:rPr lang="en-US" sz="1200" dirty="0"/>
              <a:t>FP = false positive (Type I error)</a:t>
            </a:r>
          </a:p>
          <a:p>
            <a:pPr marL="0" indent="0">
              <a:buNone/>
            </a:pPr>
            <a:r>
              <a:rPr lang="en-US" sz="1200" dirty="0"/>
              <a:t>TN = true negative</a:t>
            </a:r>
          </a:p>
          <a:p>
            <a:pPr marL="0" indent="0">
              <a:buNone/>
            </a:pPr>
            <a:r>
              <a:rPr lang="en-US" sz="1200" dirty="0"/>
              <a:t>FN = false negative  (Type II error)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87126" y="1328902"/>
          <a:ext cx="5018844" cy="3046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9422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2509422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1523415">
                <a:tc>
                  <a:txBody>
                    <a:bodyPr/>
                    <a:lstStyle/>
                    <a:p>
                      <a:pPr algn="ctr"/>
                      <a:r>
                        <a:rPr lang="en-US" sz="8000" dirty="0"/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dirty="0"/>
                        <a:t>FP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1523415">
                <a:tc>
                  <a:txBody>
                    <a:bodyPr/>
                    <a:lstStyle/>
                    <a:p>
                      <a:pPr algn="ctr"/>
                      <a:r>
                        <a:rPr lang="en-US" sz="8000" dirty="0"/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0" dirty="0"/>
                        <a:t>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73360" y="4468302"/>
            <a:ext cx="19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Predicted</a:t>
            </a:r>
            <a:r>
              <a:rPr lang="en-US" dirty="0"/>
              <a:t> negative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6098" y="4468302"/>
            <a:ext cx="19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Predicted</a:t>
            </a:r>
            <a:r>
              <a:rPr lang="en-US" dirty="0"/>
              <a:t> 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388" y="3248185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True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195" y="1585227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True</a:t>
            </a:r>
          </a:p>
          <a:p>
            <a:pPr algn="ctr"/>
            <a:r>
              <a:rPr lang="en-US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57109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Confusion matrix for binary prediction task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67084" y="1533949"/>
          <a:ext cx="3193774" cy="1752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75919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TN = 356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FP = 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</a:t>
                      </a:r>
                      <a:r>
                        <a:rPr lang="en-US" sz="20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TP =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59978" y="3569965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negative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5421" y="3569965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" y="335011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" y="1808116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negative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86345" y="1521124"/>
            <a:ext cx="2165303" cy="2605310"/>
          </a:xfrm>
          <a:ln>
            <a:solidFill>
              <a:schemeClr val="tx1"/>
            </a:solidFill>
          </a:ln>
        </p:spPr>
        <p:txBody>
          <a:bodyPr>
            <a:normAutofit fontScale="47500" lnSpcReduction="20000"/>
          </a:bodyPr>
          <a:lstStyle/>
          <a:p>
            <a:pPr marL="168275" indent="-168275"/>
            <a:r>
              <a:rPr lang="en-US" dirty="0"/>
              <a:t>Every test instance is in exactly one box (integer counts).</a:t>
            </a:r>
          </a:p>
          <a:p>
            <a:pPr marL="168275" indent="-168275"/>
            <a:r>
              <a:rPr lang="en-US" dirty="0"/>
              <a:t>Breaks down classifier results by error type.</a:t>
            </a:r>
          </a:p>
          <a:p>
            <a:pPr marL="168275" indent="-168275"/>
            <a:r>
              <a:rPr lang="en-US" dirty="0"/>
              <a:t>Thus, provides more information than simple accuracy.</a:t>
            </a:r>
          </a:p>
          <a:p>
            <a:pPr marL="168275" indent="-168275"/>
            <a:r>
              <a:rPr lang="en-US" dirty="0"/>
              <a:t>Helps you choose an evaluation metric that matches project goals.</a:t>
            </a:r>
          </a:p>
          <a:p>
            <a:pPr marL="168275" indent="-168275"/>
            <a:r>
              <a:rPr lang="en-US" dirty="0"/>
              <a:t>Not a single number like accuracy.. but there are many possible metrics that can be derived from the confusion matrix.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52790" y="2135422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450</a:t>
            </a:r>
          </a:p>
        </p:txBody>
      </p:sp>
    </p:spTree>
    <p:extLst>
      <p:ext uri="{BB962C8B-B14F-4D97-AF65-F5344CB8AC3E}">
        <p14:creationId xmlns:p14="http://schemas.microsoft.com/office/powerpoint/2010/main" val="29049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66212"/>
            <a:ext cx="8432800" cy="817422"/>
          </a:xfrm>
        </p:spPr>
        <p:txBody>
          <a:bodyPr/>
          <a:lstStyle/>
          <a:p>
            <a:r>
              <a:rPr lang="en-US" sz="2800" dirty="0"/>
              <a:t>Confusion Matrix for Binary Prediction Task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49701" y="1294656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TN = 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FP =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</a:t>
                      </a:r>
                      <a:r>
                        <a:rPr lang="en-US" sz="20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TP = 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04343" y="383243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negative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8889" y="383197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495" y="246118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537" y="1383633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negative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1675" y="354503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450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37740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36331" y="22860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6331" y="3281363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40321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47065" y="3136395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24424" y="12954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27220" y="1999521"/>
            <a:ext cx="2238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Always look at the confusion matrix for your classifier.</a:t>
            </a:r>
          </a:p>
        </p:txBody>
      </p:sp>
    </p:spTree>
    <p:extLst>
      <p:ext uri="{BB962C8B-B14F-4D97-AF65-F5344CB8AC3E}">
        <p14:creationId xmlns:p14="http://schemas.microsoft.com/office/powerpoint/2010/main" val="6293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629640"/>
            <a:ext cx="8432800" cy="753994"/>
          </a:xfrm>
        </p:spPr>
        <p:txBody>
          <a:bodyPr/>
          <a:lstStyle/>
          <a:p>
            <a:r>
              <a:rPr lang="en-US" dirty="0"/>
              <a:t>Visualization </a:t>
            </a:r>
            <a:r>
              <a:rPr lang="en-US"/>
              <a:t>of Different Error </a:t>
            </a:r>
            <a:r>
              <a:rPr lang="en-US" dirty="0"/>
              <a:t>T</a:t>
            </a:r>
            <a:r>
              <a:rPr lang="en-US"/>
              <a:t>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24173" y="1509402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TN =  429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FP = 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TP = 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6137" t="29965" r="35681" b="8636"/>
          <a:stretch/>
        </p:blipFill>
        <p:spPr>
          <a:xfrm>
            <a:off x="749573" y="1345357"/>
            <a:ext cx="4405747" cy="3041073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1177636" y="1711036"/>
            <a:ext cx="3553691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/>
          <p:cNvSpPr/>
          <p:nvPr/>
        </p:nvSpPr>
        <p:spPr>
          <a:xfrm>
            <a:off x="2080612" y="1353515"/>
            <a:ext cx="782782" cy="5818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True positive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1649958" y="2382982"/>
            <a:ext cx="782782" cy="5818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False positive</a:t>
            </a:r>
          </a:p>
        </p:txBody>
      </p:sp>
      <p:sp>
        <p:nvSpPr>
          <p:cNvPr id="15" name="Arrow: Right 14"/>
          <p:cNvSpPr/>
          <p:nvPr/>
        </p:nvSpPr>
        <p:spPr>
          <a:xfrm>
            <a:off x="2290700" y="3278134"/>
            <a:ext cx="782782" cy="5818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False negative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3549299" y="2791689"/>
            <a:ext cx="782782" cy="5818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True negative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3963" y="1728143"/>
            <a:ext cx="7633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Predict</a:t>
            </a:r>
          </a:p>
          <a:p>
            <a:pPr algn="ctr"/>
            <a:r>
              <a:rPr lang="en-US" sz="1400" dirty="0"/>
              <a:t>Positive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03969" y="2164200"/>
            <a:ext cx="8338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Predict</a:t>
            </a:r>
          </a:p>
          <a:p>
            <a:pPr algn="ctr"/>
            <a:r>
              <a:rPr lang="en-US" sz="1400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31470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" y="565063"/>
            <a:ext cx="8432800" cy="701843"/>
          </a:xfrm>
        </p:spPr>
        <p:txBody>
          <a:bodyPr/>
          <a:lstStyle/>
          <a:p>
            <a:r>
              <a:rPr lang="en-US" sz="2000" dirty="0"/>
              <a:t>Accuracy: for what fraction of all instances is the classifier's prediction correct (for either positive or negative class)?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49701" y="1294656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TN = 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FP =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</a:t>
                      </a:r>
                      <a:r>
                        <a:rPr lang="en-US" sz="20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TP = 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04343" y="383243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negative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8889" y="383197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" y="246118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" y="139874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negative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1675" y="354503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450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37740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36331" y="22860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6331" y="3281363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40321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47065" y="3136395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24424" y="12954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36190" y="1456071"/>
                <a:ext cx="2452210" cy="1617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Accuracy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400+26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400+26+17+7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</a:p>
              <a:p>
                <a:r>
                  <a:rPr lang="en-US" dirty="0"/>
                  <a:t> = 0.95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190" y="1456071"/>
                <a:ext cx="2452210" cy="1617687"/>
              </a:xfrm>
              <a:prstGeom prst="rect">
                <a:avLst/>
              </a:prstGeom>
              <a:blipFill>
                <a:blip r:embed="rId3"/>
                <a:stretch>
                  <a:fillRect l="-5707" t="-1509" r="-1489" b="-7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5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150" t="53152" r="38350" b="14248"/>
          <a:stretch/>
        </p:blipFill>
        <p:spPr>
          <a:xfrm>
            <a:off x="1655064" y="1674345"/>
            <a:ext cx="5833872" cy="218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5680" y="4056298"/>
            <a:ext cx="6814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restrict the complexity of the model family used to fit the data? </a:t>
            </a:r>
          </a:p>
          <a:p>
            <a:r>
              <a:rPr lang="en-US" dirty="0"/>
              <a:t>We'll learn about something called </a:t>
            </a:r>
            <a:r>
              <a:rPr lang="en-US" dirty="0">
                <a:solidFill>
                  <a:srgbClr val="92D050"/>
                </a:solidFill>
              </a:rPr>
              <a:t>regularization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61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27620"/>
            <a:ext cx="8432800" cy="701843"/>
          </a:xfrm>
        </p:spPr>
        <p:txBody>
          <a:bodyPr/>
          <a:lstStyle/>
          <a:p>
            <a:r>
              <a:rPr lang="en-US" sz="2000" dirty="0"/>
              <a:t>Classification error  (1 – Accuracy): for what fraction of all instances is the classifier's prediction </a:t>
            </a:r>
            <a:r>
              <a:rPr lang="en-US" sz="2000" u="sng" dirty="0"/>
              <a:t>incorrect</a:t>
            </a:r>
            <a:r>
              <a:rPr lang="en-US" sz="2000" dirty="0"/>
              <a:t>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49701" y="1294656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TN = 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FP =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</a:t>
                      </a:r>
                      <a:r>
                        <a:rPr lang="en-US" sz="20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TP = 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04343" y="383243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negative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8889" y="383197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" y="246118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" y="139874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negative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1675" y="354503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450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37740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36331" y="22860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6331" y="3281363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40321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47065" y="3136395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24424" y="12954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82494" y="1477445"/>
                <a:ext cx="2032031" cy="1907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err="1"/>
                  <a:t>ClassificationError</a:t>
                </a:r>
                <a:r>
                  <a:rPr lang="en-US" dirty="0"/>
                  <a:t> =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dirty="0"/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7+17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400+26+17+7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</a:p>
              <a:p>
                <a:r>
                  <a:rPr lang="en-US" dirty="0"/>
                  <a:t> = 0.060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494" y="1477445"/>
                <a:ext cx="2032031" cy="1907766"/>
              </a:xfrm>
              <a:prstGeom prst="rect">
                <a:avLst/>
              </a:prstGeom>
              <a:blipFill rotWithShape="0">
                <a:blip r:embed="rId3"/>
                <a:stretch>
                  <a:fillRect l="-6886" t="-4153" r="-4491" b="-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97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533789"/>
            <a:ext cx="8432800" cy="701843"/>
          </a:xfrm>
        </p:spPr>
        <p:txBody>
          <a:bodyPr/>
          <a:lstStyle/>
          <a:p>
            <a:r>
              <a:rPr lang="en-US" sz="2000" dirty="0"/>
              <a:t>Recall, or True Positive Rate (TPR): what fraction of all positive instances does the classifier </a:t>
            </a:r>
            <a:r>
              <a:rPr lang="en-US" sz="2000" u="sng" dirty="0"/>
              <a:t>correctly</a:t>
            </a:r>
            <a:r>
              <a:rPr lang="en-US" sz="2000" dirty="0"/>
              <a:t> identify as positive?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49701" y="1294656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TN = 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FP =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</a:t>
                      </a:r>
                      <a:r>
                        <a:rPr lang="en-US" sz="20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TP = 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04343" y="383243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negative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8889" y="383197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" y="246118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" y="139874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negative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1675" y="354503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450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37740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36331" y="22860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6331" y="3281363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40321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47065" y="3136395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24424" y="12954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17125" y="1398394"/>
                <a:ext cx="1460143" cy="1617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26+17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</a:p>
              <a:p>
                <a:r>
                  <a:rPr lang="en-US" dirty="0"/>
                  <a:t> = 0.60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125" y="1398394"/>
                <a:ext cx="1460143" cy="1617687"/>
              </a:xfrm>
              <a:prstGeom prst="rect">
                <a:avLst/>
              </a:prstGeom>
              <a:blipFill>
                <a:blip r:embed="rId3"/>
                <a:stretch>
                  <a:fillRect l="-10042" t="-1504" r="-334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418615" y="3571607"/>
            <a:ext cx="256108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Recall is also known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Positive Rate (TPR)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Probability of detection</a:t>
            </a:r>
          </a:p>
        </p:txBody>
      </p:sp>
    </p:spTree>
    <p:extLst>
      <p:ext uri="{BB962C8B-B14F-4D97-AF65-F5344CB8AC3E}">
        <p14:creationId xmlns:p14="http://schemas.microsoft.com/office/powerpoint/2010/main" val="135362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Precision: what fraction of </a:t>
            </a:r>
            <a:r>
              <a:rPr lang="en-US" sz="2000" u="sng" dirty="0"/>
              <a:t>positive</a:t>
            </a:r>
            <a:r>
              <a:rPr lang="en-US" sz="2000" dirty="0"/>
              <a:t> predictions are correct?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49701" y="1294656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TN = 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FP =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</a:t>
                      </a:r>
                      <a:r>
                        <a:rPr lang="en-US" sz="20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TP = 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04343" y="383243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negative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8889" y="383197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" y="246118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" y="139874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negative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1675" y="354503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450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37740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36331" y="22860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6331" y="3281363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40321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47065" y="3136395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24424" y="12954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74238" y="1357838"/>
                <a:ext cx="1711815" cy="1617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Precision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26+7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</a:p>
              <a:p>
                <a:r>
                  <a:rPr lang="en-US" dirty="0"/>
                  <a:t> = 0.79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38" y="1357838"/>
                <a:ext cx="1711815" cy="1617687"/>
              </a:xfrm>
              <a:prstGeom prst="rect">
                <a:avLst/>
              </a:prstGeom>
              <a:blipFill>
                <a:blip r:embed="rId3"/>
                <a:stretch>
                  <a:fillRect l="-8185" t="-1509" r="-2491" b="-7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06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" y="527620"/>
            <a:ext cx="8432800" cy="701843"/>
          </a:xfrm>
        </p:spPr>
        <p:txBody>
          <a:bodyPr/>
          <a:lstStyle/>
          <a:p>
            <a:r>
              <a:rPr lang="en-US" sz="2000" dirty="0"/>
              <a:t>False positive rate (FPR): what fraction of all negative instances does the classifier </a:t>
            </a:r>
            <a:r>
              <a:rPr lang="en-US" sz="2000" u="sng" dirty="0"/>
              <a:t>incorrectly</a:t>
            </a:r>
            <a:r>
              <a:rPr lang="en-US" sz="2000" dirty="0"/>
              <a:t> identify as positive?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49701" y="1294656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TN = 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FP =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</a:t>
                      </a:r>
                      <a:r>
                        <a:rPr lang="en-US" sz="20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TP = 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04343" y="383243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negative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8889" y="383197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" y="246118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positive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" y="139874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negative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1675" y="354503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450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37740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36331" y="22860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6331" y="3281363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40321" y="3136092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47065" y="3136395"/>
            <a:ext cx="0" cy="87103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24424" y="1295400"/>
            <a:ext cx="110013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17125" y="1398394"/>
                <a:ext cx="1293431" cy="1617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/>
                  <a:t>FPR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400+7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</a:p>
              <a:p>
                <a:r>
                  <a:rPr lang="en-US" dirty="0"/>
                  <a:t> = 0.02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125" y="1398394"/>
                <a:ext cx="1293431" cy="1617687"/>
              </a:xfrm>
              <a:prstGeom prst="rect">
                <a:avLst/>
              </a:prstGeom>
              <a:blipFill>
                <a:blip r:embed="rId3"/>
                <a:stretch>
                  <a:fillRect l="-11321" t="-1504" r="-330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835216" y="3905709"/>
            <a:ext cx="322395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is also known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Specificity</a:t>
            </a:r>
          </a:p>
        </p:txBody>
      </p:sp>
    </p:spTree>
    <p:extLst>
      <p:ext uri="{BB962C8B-B14F-4D97-AF65-F5344CB8AC3E}">
        <p14:creationId xmlns:p14="http://schemas.microsoft.com/office/powerpoint/2010/main" val="13987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689428"/>
            <a:ext cx="8432800" cy="1807029"/>
          </a:xfrm>
        </p:spPr>
        <p:txBody>
          <a:bodyPr/>
          <a:lstStyle/>
          <a:p>
            <a:r>
              <a:rPr lang="en-US" sz="2800"/>
              <a:t>A Graphical </a:t>
            </a:r>
            <a:r>
              <a:rPr lang="en-US" sz="2800" dirty="0"/>
              <a:t>I</a:t>
            </a:r>
            <a:r>
              <a:rPr lang="en-US" sz="2800"/>
              <a:t>llustration of Precision &amp; Recall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24173" y="1509402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TN =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FP =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TP 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6137" t="29965" r="35681" b="8636"/>
          <a:stretch/>
        </p:blipFill>
        <p:spPr>
          <a:xfrm>
            <a:off x="749573" y="1345357"/>
            <a:ext cx="4405747" cy="30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6137" t="29965" r="35681" b="8636"/>
          <a:stretch/>
        </p:blipFill>
        <p:spPr>
          <a:xfrm>
            <a:off x="749573" y="1345357"/>
            <a:ext cx="4405747" cy="3041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Precision-Recall Tradeoff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24173" y="1509402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TN =  429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FP = 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TP = 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17032" y="3702265"/>
                <a:ext cx="3185296" cy="485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Precision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=0.68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32" y="3702265"/>
                <a:ext cx="3185296" cy="485646"/>
              </a:xfrm>
              <a:prstGeom prst="rect">
                <a:avLst/>
              </a:prstGeom>
              <a:blipFill>
                <a:blip r:embed="rId4"/>
                <a:stretch>
                  <a:fillRect l="-1724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80268" y="4183876"/>
                <a:ext cx="2875915" cy="485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=0.87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268" y="4183876"/>
                <a:ext cx="2875915" cy="485902"/>
              </a:xfrm>
              <a:prstGeom prst="rect">
                <a:avLst/>
              </a:prstGeom>
              <a:blipFill>
                <a:blip r:embed="rId5"/>
                <a:stretch>
                  <a:fillRect l="-190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1177636" y="1711036"/>
            <a:ext cx="3553691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/>
          <p:cNvSpPr/>
          <p:nvPr/>
        </p:nvSpPr>
        <p:spPr>
          <a:xfrm>
            <a:off x="852688" y="1648691"/>
            <a:ext cx="782782" cy="5818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True positive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1649958" y="2382982"/>
            <a:ext cx="782782" cy="5818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False positive</a:t>
            </a:r>
          </a:p>
        </p:txBody>
      </p:sp>
      <p:sp>
        <p:nvSpPr>
          <p:cNvPr id="15" name="Arrow: Right 14"/>
          <p:cNvSpPr/>
          <p:nvPr/>
        </p:nvSpPr>
        <p:spPr>
          <a:xfrm>
            <a:off x="2294195" y="3262745"/>
            <a:ext cx="782782" cy="5818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False negative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3549299" y="2791689"/>
            <a:ext cx="782782" cy="5818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True negative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3963" y="1728143"/>
            <a:ext cx="7633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Predict</a:t>
            </a:r>
          </a:p>
          <a:p>
            <a:pPr algn="ctr"/>
            <a:r>
              <a:rPr lang="en-US" sz="1400" dirty="0"/>
              <a:t>Positive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03969" y="2164200"/>
            <a:ext cx="8338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Predict</a:t>
            </a:r>
          </a:p>
          <a:p>
            <a:pPr algn="ctr"/>
            <a:r>
              <a:rPr lang="en-US" sz="1400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8518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Precision, Lower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24173" y="1509402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TN =  435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FP = 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8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TP =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17032" y="3702265"/>
                <a:ext cx="3087512" cy="485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Precision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=1.00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32" y="3702265"/>
                <a:ext cx="3087512" cy="485582"/>
              </a:xfrm>
              <a:prstGeom prst="rect">
                <a:avLst/>
              </a:prstGeom>
              <a:blipFill>
                <a:blip r:embed="rId3"/>
                <a:stretch>
                  <a:fillRect l="-177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80268" y="4183876"/>
                <a:ext cx="2875915" cy="485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=0.47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268" y="4183876"/>
                <a:ext cx="2875915" cy="485902"/>
              </a:xfrm>
              <a:prstGeom prst="rect">
                <a:avLst/>
              </a:prstGeom>
              <a:blipFill>
                <a:blip r:embed="rId4"/>
                <a:stretch>
                  <a:fillRect l="-190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6137" t="29965" r="35681" b="8636"/>
          <a:stretch/>
        </p:blipFill>
        <p:spPr>
          <a:xfrm>
            <a:off x="749573" y="1345357"/>
            <a:ext cx="4405747" cy="3041073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1177636" y="1572491"/>
            <a:ext cx="678873" cy="2272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3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Precision, High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24173" y="1509402"/>
          <a:ext cx="3193774" cy="19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430">
                  <a:extLst>
                    <a:ext uri="{9D8B030D-6E8A-4147-A177-3AD203B41FA5}">
                      <a16:colId xmlns:a16="http://schemas.microsoft.com/office/drawing/2014/main" val="582681169"/>
                    </a:ext>
                  </a:extLst>
                </a:gridCol>
                <a:gridCol w="1607344">
                  <a:extLst>
                    <a:ext uri="{9D8B030D-6E8A-4147-A177-3AD203B41FA5}">
                      <a16:colId xmlns:a16="http://schemas.microsoft.com/office/drawing/2014/main" val="982117568"/>
                    </a:ext>
                  </a:extLst>
                </a:gridCol>
              </a:tblGrid>
              <a:tr h="99134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TN =  408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FP =  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62927"/>
                  </a:ext>
                </a:extLst>
              </a:tr>
              <a:tr h="99298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FN</a:t>
                      </a:r>
                      <a:r>
                        <a:rPr lang="en-US" sz="2000" baseline="0" dirty="0"/>
                        <a:t> = 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l"/>
                      <a:r>
                        <a:rPr lang="en-US" sz="2000" dirty="0"/>
                        <a:t>TP =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626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17032" y="3702265"/>
                <a:ext cx="3185296" cy="489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Precision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=0.36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32" y="3702265"/>
                <a:ext cx="3185296" cy="489365"/>
              </a:xfrm>
              <a:prstGeom prst="rect">
                <a:avLst/>
              </a:prstGeom>
              <a:blipFill>
                <a:blip r:embed="rId3"/>
                <a:stretch>
                  <a:fillRect l="-1724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80268" y="4183876"/>
                <a:ext cx="2863091" cy="489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dirty="0"/>
                  <a:t>0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268" y="4183876"/>
                <a:ext cx="2863091" cy="489686"/>
              </a:xfrm>
              <a:prstGeom prst="rect">
                <a:avLst/>
              </a:prstGeom>
              <a:blipFill>
                <a:blip r:embed="rId4"/>
                <a:stretch>
                  <a:fillRect l="-1915" r="-638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6137" t="29965" r="35681" b="8636"/>
          <a:stretch/>
        </p:blipFill>
        <p:spPr>
          <a:xfrm>
            <a:off x="749573" y="1345357"/>
            <a:ext cx="4405747" cy="3041073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1177636" y="3546764"/>
            <a:ext cx="3532909" cy="297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3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00744"/>
            <a:ext cx="8432800" cy="882890"/>
          </a:xfrm>
        </p:spPr>
        <p:txBody>
          <a:bodyPr/>
          <a:lstStyle/>
          <a:p>
            <a:r>
              <a:rPr lang="en-US" sz="2800" dirty="0"/>
              <a:t>There is often a tradeoff </a:t>
            </a:r>
            <a:r>
              <a:rPr lang="en-US" sz="2800"/>
              <a:t>between </a:t>
            </a:r>
            <a:br>
              <a:rPr lang="en-US" sz="2800"/>
            </a:br>
            <a:r>
              <a:rPr lang="en-US" sz="2800"/>
              <a:t>precision </a:t>
            </a:r>
            <a:r>
              <a:rPr lang="en-US" sz="2800" dirty="0"/>
              <a:t>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38514"/>
            <a:ext cx="8035637" cy="3352800"/>
          </a:xfrm>
        </p:spPr>
        <p:txBody>
          <a:bodyPr>
            <a:normAutofit/>
          </a:bodyPr>
          <a:lstStyle/>
          <a:p>
            <a:r>
              <a:rPr lang="en-US" dirty="0"/>
              <a:t>Recall-oriented machine learning tasks?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124" lvl="1" indent="0">
              <a:buNone/>
            </a:pPr>
            <a:endParaRPr lang="en-US" dirty="0"/>
          </a:p>
          <a:p>
            <a:r>
              <a:rPr lang="en-US" dirty="0"/>
              <a:t>Precision-oriented machine learning tasks?</a:t>
            </a:r>
          </a:p>
          <a:p>
            <a:pPr marL="457124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00744"/>
            <a:ext cx="8432800" cy="882890"/>
          </a:xfrm>
        </p:spPr>
        <p:txBody>
          <a:bodyPr/>
          <a:lstStyle/>
          <a:p>
            <a:r>
              <a:rPr lang="en-US" sz="2800" dirty="0"/>
              <a:t>There is often a tradeoff </a:t>
            </a:r>
            <a:r>
              <a:rPr lang="en-US" sz="2800"/>
              <a:t>between </a:t>
            </a:r>
            <a:br>
              <a:rPr lang="en-US" sz="2800"/>
            </a:br>
            <a:r>
              <a:rPr lang="en-US" sz="2800"/>
              <a:t>precision </a:t>
            </a:r>
            <a:r>
              <a:rPr lang="en-US" sz="2800" dirty="0"/>
              <a:t>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38514"/>
            <a:ext cx="8035637" cy="3352800"/>
          </a:xfrm>
        </p:spPr>
        <p:txBody>
          <a:bodyPr>
            <a:normAutofit/>
          </a:bodyPr>
          <a:lstStyle/>
          <a:p>
            <a:r>
              <a:rPr lang="en-US" dirty="0"/>
              <a:t>Recall-oriented machine learning tasks:</a:t>
            </a:r>
          </a:p>
          <a:p>
            <a:pPr lvl="1"/>
            <a:r>
              <a:rPr lang="en-US" dirty="0"/>
              <a:t>Search and information extraction in legal discovery</a:t>
            </a:r>
          </a:p>
          <a:p>
            <a:pPr lvl="1"/>
            <a:r>
              <a:rPr lang="en-US" dirty="0"/>
              <a:t>Tumor detection</a:t>
            </a:r>
          </a:p>
          <a:p>
            <a:pPr lvl="1"/>
            <a:r>
              <a:rPr lang="en-US" dirty="0"/>
              <a:t>Often paired with a human expert to filter out false positives</a:t>
            </a:r>
          </a:p>
          <a:p>
            <a:r>
              <a:rPr lang="en-US" dirty="0"/>
              <a:t>Precision-oriented machine learning tasks:</a:t>
            </a:r>
          </a:p>
          <a:p>
            <a:pPr lvl="1"/>
            <a:r>
              <a:rPr lang="en-US" dirty="0"/>
              <a:t>Search engine ranking, query suggestion</a:t>
            </a:r>
          </a:p>
          <a:p>
            <a:pPr lvl="1"/>
            <a:r>
              <a:rPr lang="en-US" dirty="0"/>
              <a:t>Document classification</a:t>
            </a:r>
          </a:p>
          <a:p>
            <a:pPr lvl="1"/>
            <a:r>
              <a:rPr lang="en-US" dirty="0"/>
              <a:t>Many customer-facing tasks (users remember failures!)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74C"/>
                </a:solidFill>
              </a:rPr>
              <a:t>Regularization</a:t>
            </a:r>
            <a:r>
              <a:rPr lang="en-US" dirty="0">
                <a:solidFill>
                  <a:srgbClr val="00274C"/>
                </a:solidFill>
              </a:rPr>
              <a:t/>
            </a:r>
            <a:br>
              <a:rPr lang="en-US" dirty="0">
                <a:solidFill>
                  <a:srgbClr val="00274C"/>
                </a:solidFill>
              </a:rPr>
            </a:br>
            <a:r>
              <a:rPr lang="en-US" dirty="0">
                <a:solidFill>
                  <a:srgbClr val="00274C"/>
                </a:solidFill>
              </a:rPr>
              <a:t/>
            </a:r>
            <a:br>
              <a:rPr lang="en-US" dirty="0">
                <a:solidFill>
                  <a:srgbClr val="00274C"/>
                </a:solidFill>
              </a:rPr>
            </a:br>
            <a:endParaRPr lang="en-US" sz="2800" dirty="0">
              <a:solidFill>
                <a:srgbClr val="00274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F1-score: combining precision &amp; recall into a single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=2⋅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F-score: generalizes F1-score for combining precision &amp; recall into a single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=2⋅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𝑃𝑟𝑒𝑐𝑖𝑠𝑖𝑜𝑛</m:t>
                              </m:r>
                            </m:e>
                          </m:d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40726" y="3703382"/>
                <a:ext cx="7662547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allows adjustment of the metric to control the emphasis on recall vs precision: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Precision-oriented users: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/>
                  <a:t>= 0.5   (false positives hurt performance more than false negatives)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Recall-oriented users: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/>
                  <a:t>= 2  (false negatives hurt performance more than false positives)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26" y="3703382"/>
                <a:ext cx="7662547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79" t="-813" b="-65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9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Pair 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These results have:</a:t>
            </a:r>
          </a:p>
          <a:p>
            <a:r>
              <a:rPr lang="en-US" sz="1600" dirty="0" smtClean="0"/>
              <a:t>A) The same precision and same recall.</a:t>
            </a:r>
          </a:p>
          <a:p>
            <a:r>
              <a:rPr lang="en-US" sz="1600" dirty="0" smtClean="0"/>
              <a:t>B) The same precision but different recall.</a:t>
            </a:r>
          </a:p>
          <a:p>
            <a:r>
              <a:rPr lang="en-US" sz="1600" dirty="0" smtClean="0"/>
              <a:t>C) Different precision but the same recall.</a:t>
            </a:r>
          </a:p>
          <a:p>
            <a:r>
              <a:rPr lang="en-US" sz="1600" dirty="0" smtClean="0"/>
              <a:t>D) Different </a:t>
            </a:r>
            <a:r>
              <a:rPr lang="en-US" sz="1600" dirty="0"/>
              <a:t>precision </a:t>
            </a:r>
            <a:r>
              <a:rPr lang="en-US" sz="1600" dirty="0" smtClean="0"/>
              <a:t>and recall</a:t>
            </a:r>
            <a:r>
              <a:rPr lang="en-US" sz="1600" dirty="0"/>
              <a:t>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40560"/>
              </p:ext>
            </p:extLst>
          </p:nvPr>
        </p:nvGraphicFramePr>
        <p:xfrm>
          <a:off x="457200" y="3208809"/>
          <a:ext cx="335115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051">
                  <a:extLst>
                    <a:ext uri="{9D8B030D-6E8A-4147-A177-3AD203B41FA5}">
                      <a16:colId xmlns:a16="http://schemas.microsoft.com/office/drawing/2014/main" val="4117077911"/>
                    </a:ext>
                  </a:extLst>
                </a:gridCol>
                <a:gridCol w="1117051">
                  <a:extLst>
                    <a:ext uri="{9D8B030D-6E8A-4147-A177-3AD203B41FA5}">
                      <a16:colId xmlns:a16="http://schemas.microsoft.com/office/drawing/2014/main" val="303895714"/>
                    </a:ext>
                  </a:extLst>
                </a:gridCol>
                <a:gridCol w="1117051">
                  <a:extLst>
                    <a:ext uri="{9D8B030D-6E8A-4147-A177-3AD203B41FA5}">
                      <a16:colId xmlns:a16="http://schemas.microsoft.com/office/drawing/2014/main" val="3283189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r>
                        <a:rPr lang="en-US" baseline="0" dirty="0" smtClean="0"/>
                        <a:t> Label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r>
                        <a:rPr lang="en-US" baseline="0" dirty="0" smtClean="0"/>
                        <a:t> Label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56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0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7344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157998"/>
              </p:ext>
            </p:extLst>
          </p:nvPr>
        </p:nvGraphicFramePr>
        <p:xfrm>
          <a:off x="4804581" y="3243408"/>
          <a:ext cx="3637557" cy="1390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519">
                  <a:extLst>
                    <a:ext uri="{9D8B030D-6E8A-4147-A177-3AD203B41FA5}">
                      <a16:colId xmlns:a16="http://schemas.microsoft.com/office/drawing/2014/main" val="4117077911"/>
                    </a:ext>
                  </a:extLst>
                </a:gridCol>
                <a:gridCol w="1212519">
                  <a:extLst>
                    <a:ext uri="{9D8B030D-6E8A-4147-A177-3AD203B41FA5}">
                      <a16:colId xmlns:a16="http://schemas.microsoft.com/office/drawing/2014/main" val="303895714"/>
                    </a:ext>
                  </a:extLst>
                </a:gridCol>
                <a:gridCol w="1212519">
                  <a:extLst>
                    <a:ext uri="{9D8B030D-6E8A-4147-A177-3AD203B41FA5}">
                      <a16:colId xmlns:a16="http://schemas.microsoft.com/office/drawing/2014/main" val="3283189565"/>
                    </a:ext>
                  </a:extLst>
                </a:gridCol>
              </a:tblGrid>
              <a:tr h="6440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r>
                        <a:rPr lang="en-US" baseline="0" dirty="0" smtClean="0"/>
                        <a:t> Label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r>
                        <a:rPr lang="en-US" baseline="0" dirty="0" smtClean="0"/>
                        <a:t> Label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568181"/>
                  </a:ext>
                </a:extLst>
              </a:tr>
              <a:tr h="37315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02948"/>
                  </a:ext>
                </a:extLst>
              </a:tr>
              <a:tr h="373152"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73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336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45" y="791308"/>
            <a:ext cx="8975324" cy="1615481"/>
          </a:xfrm>
        </p:spPr>
        <p:txBody>
          <a:bodyPr/>
          <a:lstStyle/>
          <a:p>
            <a:r>
              <a:rPr lang="en-US" sz="2400" dirty="0" smtClean="0">
                <a:solidFill>
                  <a:srgbClr val="00274C"/>
                </a:solidFill>
              </a:rPr>
              <a:t>Precision-Recall </a:t>
            </a:r>
            <a:r>
              <a:rPr lang="en-US" sz="2400" dirty="0">
                <a:solidFill>
                  <a:srgbClr val="00274C"/>
                </a:solidFill>
              </a:rPr>
              <a:t>and ROC curves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5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vs Soft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18" t="28339" r="27805" b="29205"/>
          <a:stretch/>
        </p:blipFill>
        <p:spPr>
          <a:xfrm>
            <a:off x="988742" y="1383633"/>
            <a:ext cx="6579219" cy="3474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2947" y="355352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1891" y="312065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737209" y="2328650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0.50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02299" y="3013401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0.50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721793" y="403997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0.50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92047" y="3427552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0.75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6490" y="208943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0.98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995529" y="3715244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0.35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463988" y="4168047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0.05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7090720" y="2061547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19405" y="2829225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40942" y="4447175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90082" y="3511702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155599" y="3875082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11269" y="4178260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7209" y="4104536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66120" y="1761893"/>
            <a:ext cx="1641436" cy="2929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Imagine sorting all test points by their classifier score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18" t="28339" r="27805" b="29205"/>
          <a:stretch/>
        </p:blipFill>
        <p:spPr>
          <a:xfrm>
            <a:off x="988742" y="1383633"/>
            <a:ext cx="6579219" cy="3474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2947" y="355352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1891" y="312065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985122" y="227505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+1.824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792047" y="342755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+4.74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6490" y="208943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+21.20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62871" y="383524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-19.73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463988" y="4168047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-27.64</a:t>
            </a:r>
            <a:endParaRPr lang="en-US" sz="1400" dirty="0"/>
          </a:p>
        </p:txBody>
      </p:sp>
      <p:sp>
        <p:nvSpPr>
          <p:cNvPr id="14" name="Oval 13"/>
          <p:cNvSpPr/>
          <p:nvPr/>
        </p:nvSpPr>
        <p:spPr>
          <a:xfrm>
            <a:off x="7090720" y="2061547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19405" y="2829225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40942" y="4447175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90082" y="3511702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155599" y="3875082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11269" y="4178260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7209" y="4104536"/>
            <a:ext cx="157626" cy="14744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21864" y="1773596"/>
            <a:ext cx="1641436" cy="2929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3"/>
          <p:cNvGraphicFramePr>
            <a:graphicFrameLocks/>
          </p:cNvGraphicFramePr>
          <p:nvPr>
            <p:extLst/>
          </p:nvPr>
        </p:nvGraphicFramePr>
        <p:xfrm>
          <a:off x="1760892" y="1383633"/>
          <a:ext cx="2154402" cy="3457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1467">
                  <a:extLst>
                    <a:ext uri="{9D8B030D-6E8A-4147-A177-3AD203B41FA5}">
                      <a16:colId xmlns:a16="http://schemas.microsoft.com/office/drawing/2014/main" val="334462113"/>
                    </a:ext>
                  </a:extLst>
                </a:gridCol>
                <a:gridCol w="1502935">
                  <a:extLst>
                    <a:ext uri="{9D8B030D-6E8A-4147-A177-3AD203B41FA5}">
                      <a16:colId xmlns:a16="http://schemas.microsoft.com/office/drawing/2014/main" val="280237110"/>
                    </a:ext>
                  </a:extLst>
                </a:gridCol>
              </a:tblGrid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 Label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Classifier score</a:t>
                      </a: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199862568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-27.6457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05805966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-25.8486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23621681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-25.1011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0508748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-24.1511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34930298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-23.1765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646321212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-22.575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842920910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-21.8271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453153631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-21.7226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435924351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-19.7361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273991858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-19.5768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419563879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-19.3071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23676035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-18.9077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63067542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-13.5411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62496088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-12.8594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199844032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-3.9128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25616216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-1.9798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40621036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1.824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512546411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4.74931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31091250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15.234624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288251866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21.20597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24242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42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87830"/>
            <a:ext cx="8432800" cy="795804"/>
          </a:xfrm>
        </p:spPr>
        <p:txBody>
          <a:bodyPr/>
          <a:lstStyle/>
          <a:p>
            <a:r>
              <a:rPr lang="en-US" sz="3200" dirty="0"/>
              <a:t>Decision Functions (</a:t>
            </a:r>
            <a:r>
              <a:rPr lang="en-US" sz="3200" dirty="0" err="1"/>
              <a:t>decision_function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3634"/>
            <a:ext cx="4077628" cy="3210989"/>
          </a:xfrm>
        </p:spPr>
        <p:txBody>
          <a:bodyPr>
            <a:noAutofit/>
          </a:bodyPr>
          <a:lstStyle/>
          <a:p>
            <a:pPr>
              <a:spcBef>
                <a:spcPts val="1128"/>
              </a:spcBef>
            </a:pPr>
            <a:r>
              <a:rPr lang="en-US" sz="1400" dirty="0"/>
              <a:t>Each classifier score value per test point indicates how confidently the classifier predicts the positive class (large-magnitude positive values) or the negative class (large-magnitude negative values).</a:t>
            </a:r>
          </a:p>
          <a:p>
            <a:pPr>
              <a:spcBef>
                <a:spcPts val="1128"/>
              </a:spcBef>
            </a:pPr>
            <a:r>
              <a:rPr lang="en-US" sz="1400" dirty="0"/>
              <a:t>Choosing a fixed decision threshold gives a classification rule.</a:t>
            </a:r>
          </a:p>
          <a:p>
            <a:pPr>
              <a:spcBef>
                <a:spcPts val="1128"/>
              </a:spcBef>
            </a:pPr>
            <a:r>
              <a:rPr lang="en-US" sz="1400" dirty="0"/>
              <a:t>By sweeping the decision threshold through the entire range of possible score values, we get a series of classification outcomes that form a curve.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5348834" y="1219042"/>
          <a:ext cx="2154402" cy="3457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1467">
                  <a:extLst>
                    <a:ext uri="{9D8B030D-6E8A-4147-A177-3AD203B41FA5}">
                      <a16:colId xmlns:a16="http://schemas.microsoft.com/office/drawing/2014/main" val="334462113"/>
                    </a:ext>
                  </a:extLst>
                </a:gridCol>
                <a:gridCol w="1502935">
                  <a:extLst>
                    <a:ext uri="{9D8B030D-6E8A-4147-A177-3AD203B41FA5}">
                      <a16:colId xmlns:a16="http://schemas.microsoft.com/office/drawing/2014/main" val="280237110"/>
                    </a:ext>
                  </a:extLst>
                </a:gridCol>
              </a:tblGrid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 Label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Classifier score</a:t>
                      </a: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199862568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-27.6457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05805966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-25.8486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23621681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-25.1011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0508748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-24.1511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34930298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-23.1765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646321212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-22.575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842920910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-21.8271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453153631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-21.7226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435924351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-19.7361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273991858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-19.5768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419563879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-19.3071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23676035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-18.9077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63067542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-13.5411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62496088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-12.8594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199844032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-3.9128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25616216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-1.9798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40621036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1.824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512546411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4.74931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31091250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15.234624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288251866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21.20597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24242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78972"/>
            <a:ext cx="8432800" cy="904662"/>
          </a:xfrm>
        </p:spPr>
        <p:txBody>
          <a:bodyPr/>
          <a:lstStyle/>
          <a:p>
            <a:r>
              <a:rPr lang="en-US" sz="2800" dirty="0"/>
              <a:t>Varying the Decision Threshold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24912" y="1200630"/>
          <a:ext cx="2154402" cy="3457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1467">
                  <a:extLst>
                    <a:ext uri="{9D8B030D-6E8A-4147-A177-3AD203B41FA5}">
                      <a16:colId xmlns:a16="http://schemas.microsoft.com/office/drawing/2014/main" val="334462113"/>
                    </a:ext>
                  </a:extLst>
                </a:gridCol>
                <a:gridCol w="1502935">
                  <a:extLst>
                    <a:ext uri="{9D8B030D-6E8A-4147-A177-3AD203B41FA5}">
                      <a16:colId xmlns:a16="http://schemas.microsoft.com/office/drawing/2014/main" val="280237110"/>
                    </a:ext>
                  </a:extLst>
                </a:gridCol>
              </a:tblGrid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 Label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Classifier score</a:t>
                      </a: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199862568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-27.6457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05805966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-25.8486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23621681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-25.1011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0508748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-24.1511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34930298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-23.1765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646321212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-22.575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842920910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-21.8271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453153631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-21.7226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435924351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-19.7361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273991858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-19.5768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419563879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-19.3071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23676035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-18.9077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63067542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-13.5411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62496088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-12.8594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199844032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-3.9128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25616216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-1.9798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40621036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1.824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512546411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4.74931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31091250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15.234624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288251866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21.20597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424242208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4349014" y="1195915"/>
          <a:ext cx="3104733" cy="987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4087">
                  <a:extLst>
                    <a:ext uri="{9D8B030D-6E8A-4147-A177-3AD203B41FA5}">
                      <a16:colId xmlns:a16="http://schemas.microsoft.com/office/drawing/2014/main" val="334462113"/>
                    </a:ext>
                  </a:extLst>
                </a:gridCol>
                <a:gridCol w="885323">
                  <a:extLst>
                    <a:ext uri="{9D8B030D-6E8A-4147-A177-3AD203B41FA5}">
                      <a16:colId xmlns:a16="http://schemas.microsoft.com/office/drawing/2014/main" val="280237110"/>
                    </a:ext>
                  </a:extLst>
                </a:gridCol>
                <a:gridCol w="885323">
                  <a:extLst>
                    <a:ext uri="{9D8B030D-6E8A-4147-A177-3AD203B41FA5}">
                      <a16:colId xmlns:a16="http://schemas.microsoft.com/office/drawing/2014/main" val="195734796"/>
                    </a:ext>
                  </a:extLst>
                </a:gridCol>
              </a:tblGrid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Classifier score threshold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199862568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4/12=0.34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4/4=1.00</a:t>
                      </a: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05805966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4/6=0.67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4/4=1.00</a:t>
                      </a: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123621681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3/4=0.75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3/4=0.75</a:t>
                      </a: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805087483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2/2=1.0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2/4=0.50</a:t>
                      </a: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2349302987"/>
                  </a:ext>
                </a:extLst>
              </a:tr>
              <a:tr h="164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1/1=1.0</a:t>
                      </a:r>
                    </a:p>
                  </a:txBody>
                  <a:tcPr marL="8231" marR="8231" marT="82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1/4 = 0.25</a:t>
                      </a:r>
                    </a:p>
                  </a:txBody>
                  <a:tcPr marL="8231" marR="8231" marT="8231" marB="0" anchor="b"/>
                </a:tc>
                <a:extLst>
                  <a:ext uri="{0D108BD9-81ED-4DB2-BD59-A6C34878D82A}">
                    <a16:rowId xmlns:a16="http://schemas.microsoft.com/office/drawing/2014/main" val="3906421555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52" y="2554703"/>
            <a:ext cx="2436086" cy="1971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52655" y="4619795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Precision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146666" y="3401726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228475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8847" y="1512578"/>
            <a:ext cx="42286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D1F22"/>
                </a:solidFill>
                <a:latin typeface="Gill Sans SemiBold" charset="0"/>
                <a:ea typeface="Gill Sans SemiBold" charset="0"/>
                <a:cs typeface="Gill Sans SemiBold" charset="0"/>
              </a:rPr>
              <a:t>X-axis:  Precision</a:t>
            </a:r>
          </a:p>
          <a:p>
            <a:r>
              <a:rPr lang="en-US" sz="1600" b="1" dirty="0">
                <a:solidFill>
                  <a:srgbClr val="1D1F22"/>
                </a:solidFill>
                <a:latin typeface="Gill Sans SemiBold" charset="0"/>
                <a:ea typeface="Gill Sans SemiBold" charset="0"/>
                <a:cs typeface="Gill Sans SemiBold" charset="0"/>
              </a:rPr>
              <a:t>Y-axis:  Recall</a:t>
            </a:r>
          </a:p>
          <a:p>
            <a:endParaRPr lang="en-US" sz="1600" b="1" dirty="0">
              <a:latin typeface="Gill Sans SemiBold" charset="0"/>
              <a:ea typeface="Gill Sans SemiBold" charset="0"/>
              <a:cs typeface="Gill Sans SemiBold" charset="0"/>
            </a:endParaRPr>
          </a:p>
          <a:p>
            <a:r>
              <a:rPr lang="en-US" sz="1600" b="1" dirty="0">
                <a:latin typeface="Gill Sans SemiBold" charset="0"/>
                <a:ea typeface="Gill Sans SemiBold" charset="0"/>
                <a:cs typeface="Gill Sans SemiBold" charset="0"/>
              </a:rPr>
              <a:t>Top right corner: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ill Sans SemiBold" charset="0"/>
                <a:ea typeface="Gill Sans SemiBold" charset="0"/>
                <a:cs typeface="Gill Sans SemiBold" charset="0"/>
              </a:rPr>
              <a:t>The “ideal”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ill Sans SemiBold" charset="0"/>
                <a:ea typeface="Gill Sans SemiBold" charset="0"/>
                <a:cs typeface="Gill Sans SemiBold" charset="0"/>
              </a:rPr>
              <a:t>Precision =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ill Sans SemiBold" charset="0"/>
                <a:ea typeface="Gill Sans SemiBold" charset="0"/>
                <a:cs typeface="Gill Sans SemiBold" charset="0"/>
              </a:rPr>
              <a:t>Recall = 1.0 </a:t>
            </a:r>
          </a:p>
          <a:p>
            <a:endParaRPr lang="en-US" sz="16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31" t="29105" r="42045" b="21565"/>
          <a:stretch/>
        </p:blipFill>
        <p:spPr>
          <a:xfrm>
            <a:off x="4572000" y="1424271"/>
            <a:ext cx="4127762" cy="31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8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5774" y="1486237"/>
            <a:ext cx="42286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D1F22"/>
                </a:solidFill>
                <a:latin typeface="Gill Sans SemiBold" charset="0"/>
                <a:ea typeface="Gill Sans SemiBold" charset="0"/>
                <a:cs typeface="Gill Sans SemiBold" charset="0"/>
              </a:rPr>
              <a:t>X-axis:  False Positive Rate</a:t>
            </a:r>
          </a:p>
          <a:p>
            <a:r>
              <a:rPr lang="en-US" sz="1600" b="1" dirty="0">
                <a:solidFill>
                  <a:srgbClr val="1D1F22"/>
                </a:solidFill>
                <a:latin typeface="Gill Sans SemiBold" charset="0"/>
                <a:ea typeface="Gill Sans SemiBold" charset="0"/>
                <a:cs typeface="Gill Sans SemiBold" charset="0"/>
              </a:rPr>
              <a:t>Y-axis:  True Positive Rate</a:t>
            </a:r>
          </a:p>
          <a:p>
            <a:endParaRPr lang="en-US" sz="1600" b="1" dirty="0">
              <a:latin typeface="Gill Sans SemiBold" charset="0"/>
              <a:ea typeface="Gill Sans SemiBold" charset="0"/>
              <a:cs typeface="Gill Sans SemiBold" charset="0"/>
            </a:endParaRPr>
          </a:p>
          <a:p>
            <a:r>
              <a:rPr lang="en-US" sz="1600" b="1" dirty="0">
                <a:latin typeface="Gill Sans SemiBold" charset="0"/>
                <a:ea typeface="Gill Sans SemiBold" charset="0"/>
                <a:cs typeface="Gill Sans SemiBold" charset="0"/>
              </a:rPr>
              <a:t>Top left corner: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ill Sans SemiBold" charset="0"/>
                <a:ea typeface="Gill Sans SemiBold" charset="0"/>
                <a:cs typeface="Gill Sans SemiBold" charset="0"/>
              </a:rPr>
              <a:t>The “ideal”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ill Sans SemiBold" charset="0"/>
                <a:ea typeface="Gill Sans SemiBold" charset="0"/>
                <a:cs typeface="Gill Sans SemiBold" charset="0"/>
              </a:rPr>
              <a:t>False positive rate of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ill Sans SemiBold" charset="0"/>
                <a:ea typeface="Gill Sans SemiBold" charset="0"/>
                <a:cs typeface="Gill Sans SemiBold" charset="0"/>
              </a:rPr>
              <a:t>True positive rate of one </a:t>
            </a:r>
          </a:p>
          <a:p>
            <a:endParaRPr lang="en-US" sz="16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717" t="37774" r="41457" b="15444"/>
          <a:stretch/>
        </p:blipFill>
        <p:spPr>
          <a:xfrm>
            <a:off x="5000237" y="1648861"/>
            <a:ext cx="3620756" cy="25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Problems with ordinary least-squares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coefficients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often yield large </a:t>
            </a:r>
            <a:r>
              <a:rPr lang="en-US" dirty="0"/>
              <a:t>variance </a:t>
            </a:r>
            <a:endParaRPr lang="en-US" dirty="0" smtClean="0"/>
          </a:p>
          <a:p>
            <a:pPr lvl="1"/>
            <a:r>
              <a:rPr lang="en-US" dirty="0" smtClean="0"/>
              <a:t>huge </a:t>
            </a:r>
            <a:r>
              <a:rPr lang="en-US" dirty="0"/>
              <a:t>weights </a:t>
            </a:r>
            <a:r>
              <a:rPr lang="en-US" dirty="0" smtClean="0"/>
              <a:t>can cancel </a:t>
            </a:r>
            <a:r>
              <a:rPr lang="en-US" dirty="0"/>
              <a:t>each other out.</a:t>
            </a:r>
          </a:p>
          <a:p>
            <a:r>
              <a:rPr lang="en-US" dirty="0" smtClean="0"/>
              <a:t>We </a:t>
            </a:r>
            <a:r>
              <a:rPr lang="en-US" dirty="0"/>
              <a:t>prefer models </a:t>
            </a:r>
            <a:r>
              <a:rPr lang="en-US" dirty="0" smtClean="0"/>
              <a:t>low weights.  </a:t>
            </a:r>
          </a:p>
          <a:p>
            <a:r>
              <a:rPr lang="en-US" dirty="0" smtClean="0"/>
              <a:t>We prefer models with few explanatory </a:t>
            </a:r>
            <a:r>
              <a:rPr lang="en-US" dirty="0"/>
              <a:t>variables.</a:t>
            </a:r>
          </a:p>
        </p:txBody>
      </p:sp>
    </p:spTree>
    <p:extLst>
      <p:ext uri="{BB962C8B-B14F-4D97-AF65-F5344CB8AC3E}">
        <p14:creationId xmlns:p14="http://schemas.microsoft.com/office/powerpoint/2010/main" val="31528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ROC curve examples: random guessing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524" t="43012" r="41165" b="9122"/>
          <a:stretch/>
        </p:blipFill>
        <p:spPr>
          <a:xfrm>
            <a:off x="2126201" y="1266835"/>
            <a:ext cx="4891598" cy="34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ROC curve examples: perfect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427" t="40844" r="41456" b="11651"/>
          <a:stretch/>
        </p:blipFill>
        <p:spPr>
          <a:xfrm>
            <a:off x="2050742" y="1319640"/>
            <a:ext cx="4785063" cy="338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37929"/>
            <a:ext cx="8432800" cy="871239"/>
          </a:xfrm>
        </p:spPr>
        <p:txBody>
          <a:bodyPr/>
          <a:lstStyle/>
          <a:p>
            <a:r>
              <a:rPr lang="en-US" sz="2400" dirty="0"/>
              <a:t>Summarizing an ROC curve in one number: </a:t>
            </a:r>
            <a:br>
              <a:rPr lang="en-US" sz="2400" dirty="0"/>
            </a:br>
            <a:r>
              <a:rPr lang="en-US" sz="2400" dirty="0"/>
              <a:t>Area Under the Curve (AUC)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168"/>
            <a:ext cx="4372252" cy="329346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AUC = 0  (worst)        AUC = 1  (best)</a:t>
            </a:r>
          </a:p>
          <a:p>
            <a:r>
              <a:rPr lang="en-US" dirty="0"/>
              <a:t>AUC can be interpreted as:</a:t>
            </a:r>
          </a:p>
          <a:p>
            <a:pPr marL="457200" lvl="1" indent="0">
              <a:buNone/>
            </a:pPr>
            <a:r>
              <a:rPr lang="en-US" b="0" dirty="0"/>
              <a:t>1.   The total area under the ROC curve.</a:t>
            </a:r>
          </a:p>
          <a:p>
            <a:pPr marL="457200" lvl="1" indent="0">
              <a:buNone/>
            </a:pPr>
            <a:r>
              <a:rPr lang="en-US" b="0" dirty="0"/>
              <a:t>2.  The probability that the classifier will assign a higher score to a randomly chosen positive example than to a randomly chosen negative example.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Gives a single number for easy comparison.</a:t>
            </a:r>
          </a:p>
          <a:p>
            <a:pPr lvl="1"/>
            <a:r>
              <a:rPr lang="en-US" dirty="0"/>
              <a:t>Does not require specifying a decision threshold.</a:t>
            </a:r>
          </a:p>
          <a:p>
            <a:r>
              <a:rPr lang="en-US" dirty="0"/>
              <a:t>Drawbacks:</a:t>
            </a:r>
          </a:p>
          <a:p>
            <a:pPr lvl="1"/>
            <a:r>
              <a:rPr lang="en-US" dirty="0"/>
              <a:t>As with other single-number metrics, AUC loses information, e.g. about tradeoffs and the shape of the ROC curve.</a:t>
            </a:r>
          </a:p>
          <a:p>
            <a:pPr lvl="1"/>
            <a:r>
              <a:rPr lang="en-US" dirty="0"/>
              <a:t>This may be a factor to consider when e.g. wanting to compare the performance of classifiers with overlapping ROC curves.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136" t="24950" r="40970" b="24655"/>
          <a:stretch/>
        </p:blipFill>
        <p:spPr>
          <a:xfrm>
            <a:off x="4891596" y="1409168"/>
            <a:ext cx="3896804" cy="28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evaluation measures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sklearn.metrics.scorer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SCORERS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print(sorted(list(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SCORERS.keys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sklearn.metrics.scorer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SCORERS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​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print(sorted(list(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SCORERS.keys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['accuracy',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adjusted_mutual_info_score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adjusted_rand_score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average_precision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completeness_score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explained_variance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'f1', 'f1_macro', 'f1_micro', 'f1_samples', 'f1_weighted',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fowlkes_mallows_score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homogeneity_score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log_loss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mean_absolute_error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mean_squared_error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median_absolute_error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mutual_info_score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neg_log_loss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neg_mean_absolute_error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neg_mean_squared_error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neg_mean_squared_log_error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neg_median_absolute_error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normalized_mutual_info_score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'precision',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precision_macro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precision_micro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precision_samples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precision_weighted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'r2', 'recall',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recall_macro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recall_micro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recall_samples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recall_weighted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roc_auc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v_measure_score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609600"/>
            <a:ext cx="8432800" cy="774033"/>
          </a:xfrm>
        </p:spPr>
        <p:txBody>
          <a:bodyPr/>
          <a:lstStyle/>
          <a:p>
            <a:r>
              <a:rPr lang="en-US" sz="3200" dirty="0"/>
              <a:t>Concluding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83634"/>
            <a:ext cx="8229600" cy="328271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Accuracy is often not the right evaluation metric for many real-world machine learning tasks</a:t>
            </a:r>
          </a:p>
          <a:p>
            <a:pPr lvl="1"/>
            <a:r>
              <a:rPr lang="en-US" dirty="0"/>
              <a:t>False positives and false negatives may need to be treated very differently</a:t>
            </a:r>
          </a:p>
          <a:p>
            <a:pPr lvl="1"/>
            <a:r>
              <a:rPr lang="en-US" dirty="0"/>
              <a:t>Make sure you understand the needs of your application and choose an evaluation metric that matches your application, user, or business goals.</a:t>
            </a:r>
          </a:p>
          <a:p>
            <a:r>
              <a:rPr lang="en-US" dirty="0"/>
              <a:t>Examples of additional evaluation methods include:</a:t>
            </a:r>
          </a:p>
          <a:p>
            <a:pPr lvl="1"/>
            <a:r>
              <a:rPr lang="en-US" dirty="0"/>
              <a:t>Learning curve: How much does accuracy (or other metric) change as a function of the amount of training data?</a:t>
            </a:r>
          </a:p>
          <a:p>
            <a:pPr lvl="1"/>
            <a:r>
              <a:rPr lang="en-US" dirty="0"/>
              <a:t>Sensitivity analysis:  How much does accuracy (or other metric) change as a function of key learning parameter values?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45" y="791308"/>
            <a:ext cx="8975324" cy="1615481"/>
          </a:xfrm>
        </p:spPr>
        <p:txBody>
          <a:bodyPr/>
          <a:lstStyle/>
          <a:p>
            <a:r>
              <a:rPr lang="en-US" dirty="0">
                <a:solidFill>
                  <a:srgbClr val="00274C"/>
                </a:solidFill>
              </a:rPr>
              <a:t/>
            </a:r>
            <a:br>
              <a:rPr lang="en-US" dirty="0">
                <a:solidFill>
                  <a:srgbClr val="00274C"/>
                </a:solidFill>
              </a:rPr>
            </a:br>
            <a:r>
              <a:rPr lang="en-US" sz="2400" dirty="0">
                <a:solidFill>
                  <a:srgbClr val="00274C"/>
                </a:solidFill>
              </a:rPr>
              <a:t>Optimizing Classifiers for Different Evaluation Metrics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Certain functions (parameter search) can take an evaluation metric as a parameter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891632"/>
            <a:ext cx="8456340" cy="2702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Logistic(C=100.0).fit(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X_twovar_train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grid_values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{'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class_weight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':['balanced', {1:2},{1:3},{1:4},{1:5},{1:10},{1:20},{1:50}]}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=(10,7))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eval_metric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enumerate(('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precision','recall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'f1','roc_auc')):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grid_clf_custom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grid_values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scoring=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eval_metric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grid_clf_custom.fit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X_twovar_train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...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70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73314"/>
            <a:ext cx="8432800" cy="810319"/>
          </a:xfrm>
        </p:spPr>
        <p:txBody>
          <a:bodyPr/>
          <a:lstStyle/>
          <a:p>
            <a:r>
              <a:rPr lang="en-US" sz="2400" dirty="0"/>
              <a:t>Example: Optimizing a Classifier Using </a:t>
            </a:r>
            <a:br>
              <a:rPr lang="en-US" sz="2400" dirty="0"/>
            </a:br>
            <a:r>
              <a:rPr lang="en-US" sz="2400" dirty="0"/>
              <a:t>Different 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113" t="36716" r="28467" b="38985"/>
          <a:stretch/>
        </p:blipFill>
        <p:spPr>
          <a:xfrm>
            <a:off x="2251964" y="1471161"/>
            <a:ext cx="4275439" cy="33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58800"/>
            <a:ext cx="8432800" cy="824833"/>
          </a:xfrm>
        </p:spPr>
        <p:txBody>
          <a:bodyPr/>
          <a:lstStyle/>
          <a:p>
            <a:r>
              <a:rPr lang="en-US" sz="2400" dirty="0"/>
              <a:t>Example: Precision-Recall Curve of </a:t>
            </a:r>
            <a:br>
              <a:rPr lang="en-US" sz="2400" dirty="0"/>
            </a:br>
            <a:r>
              <a:rPr lang="en-US" sz="2400" dirty="0"/>
              <a:t>Default Support Vector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360" t="61550" r="28311" b="13843"/>
          <a:stretch/>
        </p:blipFill>
        <p:spPr>
          <a:xfrm>
            <a:off x="2051222" y="1460362"/>
            <a:ext cx="4503212" cy="33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Training, Validation, and Test Framework</a:t>
            </a:r>
            <a:br>
              <a:rPr lang="en-US" sz="2400" dirty="0"/>
            </a:br>
            <a:r>
              <a:rPr lang="en-US" sz="2400" dirty="0"/>
              <a:t>for Model Selection and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19944"/>
            <a:ext cx="8229600" cy="305525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Using only cross-validation or a test set to do model selection may lead to more subtle overfitting / optimistic generalization </a:t>
            </a:r>
            <a:r>
              <a:rPr lang="en-US" dirty="0" smtClean="0"/>
              <a:t>estimates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  <a:p>
            <a:r>
              <a:rPr lang="en-US" dirty="0"/>
              <a:t>Instead, use three data splits:</a:t>
            </a:r>
          </a:p>
          <a:p>
            <a:pPr marL="457200" lvl="1" indent="0">
              <a:buNone/>
            </a:pPr>
            <a:r>
              <a:rPr lang="en-US" dirty="0"/>
              <a:t>1. Training set (model building)</a:t>
            </a:r>
          </a:p>
          <a:p>
            <a:pPr marL="457200" lvl="1" indent="0">
              <a:buNone/>
            </a:pPr>
            <a:r>
              <a:rPr lang="en-US" dirty="0"/>
              <a:t>2. Validation set (model </a:t>
            </a:r>
            <a:r>
              <a:rPr lang="en-US" dirty="0" smtClean="0"/>
              <a:t>selection—tune parameters, </a:t>
            </a:r>
            <a:r>
              <a:rPr lang="en-US" smtClean="0"/>
              <a:t>but never fit models)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3. Test set (final evaluation)</a:t>
            </a:r>
          </a:p>
          <a:p>
            <a:r>
              <a:rPr lang="en-US" dirty="0"/>
              <a:t>In practice:</a:t>
            </a:r>
          </a:p>
          <a:p>
            <a:pPr lvl="1"/>
            <a:r>
              <a:rPr lang="en-US" dirty="0"/>
              <a:t>Create an initial training/test split</a:t>
            </a:r>
          </a:p>
          <a:p>
            <a:pPr lvl="1"/>
            <a:r>
              <a:rPr lang="en-US" dirty="0"/>
              <a:t>Do cross-validation on the training data for model/parameter selection</a:t>
            </a:r>
          </a:p>
          <a:p>
            <a:pPr lvl="1"/>
            <a:r>
              <a:rPr lang="en-US" dirty="0"/>
              <a:t>Save the held-out test set for final model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5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61215 Powerpoint Template 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071215_powerpoint_template_a (1)</Template>
  <TotalTime>3121</TotalTime>
  <Words>3900</Words>
  <Application>Microsoft Office PowerPoint</Application>
  <PresentationFormat>On-screen Show (16:9)</PresentationFormat>
  <Paragraphs>1156</Paragraphs>
  <Slides>106</Slides>
  <Notes>77</Notes>
  <HiddenSlides>10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7" baseType="lpstr">
      <vt:lpstr>Arial</vt:lpstr>
      <vt:lpstr>Calibri</vt:lpstr>
      <vt:lpstr>Cambria Math</vt:lpstr>
      <vt:lpstr>Courier New</vt:lpstr>
      <vt:lpstr>Georgia</vt:lpstr>
      <vt:lpstr>Gill Sans SemiBold</vt:lpstr>
      <vt:lpstr>Lucida Grande</vt:lpstr>
      <vt:lpstr>Tahoma</vt:lpstr>
      <vt:lpstr>Times New Roman</vt:lpstr>
      <vt:lpstr>061215 Powerpoint Template D</vt:lpstr>
      <vt:lpstr>Equation</vt:lpstr>
      <vt:lpstr>Applied Machine Learning  Week 3 </vt:lpstr>
      <vt:lpstr>Outline</vt:lpstr>
      <vt:lpstr>Bias-Variance Decomposition of Error  </vt:lpstr>
      <vt:lpstr>Bias vs variance  around a single "target "point</vt:lpstr>
      <vt:lpstr>Bias-Variance</vt:lpstr>
      <vt:lpstr>Bias-Variance</vt:lpstr>
      <vt:lpstr>Bias-variance tradeoffs</vt:lpstr>
      <vt:lpstr>Regularization  </vt:lpstr>
      <vt:lpstr>Problems with ordinary least-squares regression</vt:lpstr>
      <vt:lpstr>Colinear data</vt:lpstr>
      <vt:lpstr>Ridge Regression</vt:lpstr>
      <vt:lpstr>Ridge Regression</vt:lpstr>
      <vt:lpstr>Think, Pair, Share</vt:lpstr>
      <vt:lpstr>Ridge Regression</vt:lpstr>
      <vt:lpstr>Lasso regression</vt:lpstr>
      <vt:lpstr>Lasso Regression</vt:lpstr>
      <vt:lpstr>Ridge vs Lasso</vt:lpstr>
      <vt:lpstr>Ridge vs Lasso</vt:lpstr>
      <vt:lpstr>Ridge and Lasso</vt:lpstr>
      <vt:lpstr>Lasso Regression on the Communities and Crime Dataset</vt:lpstr>
      <vt:lpstr>Adding non–polynomial Features</vt:lpstr>
      <vt:lpstr>Non-linear Regression</vt:lpstr>
      <vt:lpstr>Robust Regression</vt:lpstr>
      <vt:lpstr>Robust Regression</vt:lpstr>
      <vt:lpstr>Robust Regression</vt:lpstr>
      <vt:lpstr>Robust Regression</vt:lpstr>
      <vt:lpstr>PowerPoint Presentation</vt:lpstr>
      <vt:lpstr>Robust Regression</vt:lpstr>
      <vt:lpstr>Robust Regression</vt:lpstr>
      <vt:lpstr>PowerPoint Presentation</vt:lpstr>
      <vt:lpstr>Logistic regression</vt:lpstr>
      <vt:lpstr>Is Logistic Regression Really Regression?</vt:lpstr>
      <vt:lpstr>Recall: Linear Regression</vt:lpstr>
      <vt:lpstr>Linear models for classification: Logistic Regression</vt:lpstr>
      <vt:lpstr>Linear models for classification: Logistic Regression</vt:lpstr>
      <vt:lpstr>Why?</vt:lpstr>
      <vt:lpstr>Why?</vt:lpstr>
      <vt:lpstr>Why?</vt:lpstr>
      <vt:lpstr>Take Away</vt:lpstr>
      <vt:lpstr>Linear models for classification: Logistic Regression</vt:lpstr>
      <vt:lpstr>Linear models for classification: Logistic Regression</vt:lpstr>
      <vt:lpstr>Logistic Regression for binary classification</vt:lpstr>
      <vt:lpstr>Logistic Regression for binary classification</vt:lpstr>
      <vt:lpstr>Logistic Regression for binary classification</vt:lpstr>
      <vt:lpstr>Simple logistic regression problem:  two-class, two-feature version of the fruit dataset</vt:lpstr>
      <vt:lpstr>What is output?</vt:lpstr>
      <vt:lpstr>Hard vs Soft Classification</vt:lpstr>
      <vt:lpstr>What is being optimized?</vt:lpstr>
      <vt:lpstr>Logistic Regression</vt:lpstr>
      <vt:lpstr>Model Evaluation for Logistic Regression</vt:lpstr>
      <vt:lpstr>Evaluation</vt:lpstr>
      <vt:lpstr>Evaluation</vt:lpstr>
      <vt:lpstr>Accuracy with imbalanced classes</vt:lpstr>
      <vt:lpstr>Accuracy with imbalanced classes</vt:lpstr>
      <vt:lpstr>Accuracy with imbalanced classes</vt:lpstr>
      <vt:lpstr>New dataset!  load_digits</vt:lpstr>
      <vt:lpstr>Let's try learning a classifier on this digits dataset</vt:lpstr>
      <vt:lpstr>Create a binary classification problem: is digit 1 vs NOT digit 1</vt:lpstr>
      <vt:lpstr>Create a binary classification problem: is digit 1 vs NOT digit 1</vt:lpstr>
      <vt:lpstr>Let's try learning a classifier on this digits dataset</vt:lpstr>
      <vt:lpstr>Dummy classifiers completely ignore the input data!</vt:lpstr>
      <vt:lpstr>Dummy classifiers completely ignore the input data!</vt:lpstr>
      <vt:lpstr>What if my classifier accuracy is close to the null accuracy baseline?</vt:lpstr>
      <vt:lpstr>Dummy regressors</vt:lpstr>
      <vt:lpstr>Binary prediction outcomes</vt:lpstr>
      <vt:lpstr>Confusion matrix for binary prediction task</vt:lpstr>
      <vt:lpstr>Confusion Matrix for Binary Prediction Task</vt:lpstr>
      <vt:lpstr>Visualization of Different Error Types</vt:lpstr>
      <vt:lpstr>Accuracy: for what fraction of all instances is the classifier's prediction correct (for either positive or negative class)?</vt:lpstr>
      <vt:lpstr>Classification error  (1 – Accuracy): for what fraction of all instances is the classifier's prediction incorrect?</vt:lpstr>
      <vt:lpstr>Recall, or True Positive Rate (TPR): what fraction of all positive instances does the classifier correctly identify as positive?</vt:lpstr>
      <vt:lpstr>Precision: what fraction of positive predictions are correct?  </vt:lpstr>
      <vt:lpstr>False positive rate (FPR): what fraction of all negative instances does the classifier incorrectly identify as positive?</vt:lpstr>
      <vt:lpstr>A Graphical Illustration of Precision &amp; Recall</vt:lpstr>
      <vt:lpstr>The Precision-Recall Tradeoff</vt:lpstr>
      <vt:lpstr>High Precision, Lower Recall</vt:lpstr>
      <vt:lpstr>Low Precision, High Recall</vt:lpstr>
      <vt:lpstr>There is often a tradeoff between  precision and recall</vt:lpstr>
      <vt:lpstr>There is often a tradeoff between  precision and recall</vt:lpstr>
      <vt:lpstr>F1-score: combining precision &amp; recall into a single number</vt:lpstr>
      <vt:lpstr>F-score: generalizes F1-score for combining precision &amp; recall into a single number</vt:lpstr>
      <vt:lpstr>Think Pair Share</vt:lpstr>
      <vt:lpstr>Precision-Recall and ROC curves</vt:lpstr>
      <vt:lpstr>Hard vs Soft Classification</vt:lpstr>
      <vt:lpstr>Imagine sorting all test points by their classifier score</vt:lpstr>
      <vt:lpstr>Decision Functions (decision_function)</vt:lpstr>
      <vt:lpstr>Varying the Decision Threshold</vt:lpstr>
      <vt:lpstr>Precision-Recall Curves</vt:lpstr>
      <vt:lpstr>ROC Curves</vt:lpstr>
      <vt:lpstr>ROC curve examples: random guessing</vt:lpstr>
      <vt:lpstr>ROC curve examples: perfect classifier</vt:lpstr>
      <vt:lpstr>Summarizing an ROC curve in one number:  Area Under the Curve (AUC)</vt:lpstr>
      <vt:lpstr>What evaluation measures are available?</vt:lpstr>
      <vt:lpstr>Concluding Notes</vt:lpstr>
      <vt:lpstr> Optimizing Classifiers for Different Evaluation Metrics</vt:lpstr>
      <vt:lpstr>Certain functions (parameter search) can take an evaluation metric as a parameter</vt:lpstr>
      <vt:lpstr>Example: Optimizing a Classifier Using  Different Evaluation Metrics</vt:lpstr>
      <vt:lpstr>Example: Precision-Recall Curve of  Default Support Vector Classifier</vt:lpstr>
      <vt:lpstr>Training, Validation, and Test Framework for Model Selection and Evaluation</vt:lpstr>
      <vt:lpstr>Multi-Class Evaluation (Next week)</vt:lpstr>
      <vt:lpstr>Multi-Class Evaluation</vt:lpstr>
      <vt:lpstr>Multi-Class Confusion Matrix</vt:lpstr>
      <vt:lpstr>Micro vs Macro Average</vt:lpstr>
      <vt:lpstr>Micro vs Macro Average</vt:lpstr>
      <vt:lpstr>Macro-Average vs Micro-Average</vt:lpstr>
      <vt:lpstr>Multi-class Evaluation Metrics via the "Average" Parameter for a Scoring Function</vt:lpstr>
    </vt:vector>
  </TitlesOfParts>
  <Company>Masco Cabinetry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Thompson</dc:creator>
  <cp:lastModifiedBy>Schoenebeck, Grant</cp:lastModifiedBy>
  <cp:revision>303</cp:revision>
  <dcterms:created xsi:type="dcterms:W3CDTF">2016-07-03T01:29:57Z</dcterms:created>
  <dcterms:modified xsi:type="dcterms:W3CDTF">2020-09-17T16:59:07Z</dcterms:modified>
</cp:coreProperties>
</file>